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6858000" cx="12192000"/>
  <p:notesSz cx="6858000" cy="9144000"/>
  <p:embeddedFontLst>
    <p:embeddedFont>
      <p:font typeface="Roboto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41" roundtripDataSignature="AMtx7miyuR3u5DpLJT6t01U4dODUktVL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20" Type="http://schemas.openxmlformats.org/officeDocument/2006/relationships/slide" Target="slides/slide14.xml"/><Relationship Id="rId41" Type="http://customschemas.google.com/relationships/presentationmetadata" Target="meta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Roboto-regular.fnt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Roboto-italic.fntdata"/><Relationship Id="rId16" Type="http://schemas.openxmlformats.org/officeDocument/2006/relationships/slide" Target="slides/slide10.xml"/><Relationship Id="rId38" Type="http://schemas.openxmlformats.org/officeDocument/2006/relationships/font" Target="fonts/Roboto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9" name="Google Shape;20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8" name="Google Shape;21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d3501fc7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8" name="Google Shape;228;gd3501fc7f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5" name="Google Shape;23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4" name="Google Shape;244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3" name="Google Shape;25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2" name="Google Shape;26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1" name="Google Shape;27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0" name="Google Shape;28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9" name="Google Shape;28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8" name="Google Shape;29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8" name="Google Shape;308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7" name="Google Shape;317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6" name="Google Shape;326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6" name="Google Shape;336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5" name="Google Shape;345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4" name="Google Shape;354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3" name="Google Shape;363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3501fc7f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gd3501fc7f6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3501fc7f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gd3501fc7f6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3501fc7f6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gd3501fc7f6_1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42637d00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gd42637d00f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7" name="Google Shape;77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3" name="Google Shape;33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3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3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12.png"/><Relationship Id="rId5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12.png"/><Relationship Id="rId5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image" Target="../media/image12.png"/><Relationship Id="rId5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Relationship Id="rId4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Relationship Id="rId4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Relationship Id="rId4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Relationship Id="rId4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Relationship Id="rId4" Type="http://schemas.openxmlformats.org/officeDocument/2006/relationships/image" Target="../media/image12.png"/><Relationship Id="rId5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Relationship Id="rId4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jpg"/><Relationship Id="rId4" Type="http://schemas.openxmlformats.org/officeDocument/2006/relationships/image" Target="../media/image12.png"/><Relationship Id="rId5" Type="http://schemas.openxmlformats.org/officeDocument/2006/relationships/image" Target="../media/image2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jpg"/><Relationship Id="rId4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jpg"/><Relationship Id="rId4" Type="http://schemas.openxmlformats.org/officeDocument/2006/relationships/image" Target="../media/image12.png"/><Relationship Id="rId5" Type="http://schemas.openxmlformats.org/officeDocument/2006/relationships/image" Target="../media/image1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jpg"/><Relationship Id="rId4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jpg"/><Relationship Id="rId4" Type="http://schemas.openxmlformats.org/officeDocument/2006/relationships/image" Target="../media/image12.png"/><Relationship Id="rId5" Type="http://schemas.openxmlformats.org/officeDocument/2006/relationships/hyperlink" Target="http://www.trinactka.com/tabor-syrov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jpg"/><Relationship Id="rId4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jpg"/><Relationship Id="rId4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jpg"/><Relationship Id="rId4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jp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2.png"/><Relationship Id="rId5" Type="http://schemas.openxmlformats.org/officeDocument/2006/relationships/image" Target="../media/image2.jpg"/><Relationship Id="rId6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jp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2.png"/><Relationship Id="rId5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2.png"/><Relationship Id="rId5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12.png"/><Relationship Id="rId5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sah obrázku tráva, osoba, exteriér, strom&#10;&#10;Popis byl vytvořen automaticky" id="97" name="Google Shape;97;p1"/>
          <p:cNvPicPr preferRelativeResize="0"/>
          <p:nvPr/>
        </p:nvPicPr>
        <p:blipFill rotWithShape="1">
          <a:blip r:embed="rId3">
            <a:alphaModFix/>
          </a:blip>
          <a:srcRect b="0" l="0" r="12614" t="0"/>
          <a:stretch/>
        </p:blipFill>
        <p:spPr>
          <a:xfrm>
            <a:off x="3206825" y="0"/>
            <a:ext cx="9000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/>
          <p:nvPr/>
        </p:nvSpPr>
        <p:spPr>
          <a:xfrm>
            <a:off x="220257" y="0"/>
            <a:ext cx="9339206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137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0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>
            <p:ph type="ctrTitle"/>
          </p:nvPr>
        </p:nvSpPr>
        <p:spPr>
          <a:xfrm>
            <a:off x="477979" y="771988"/>
            <a:ext cx="5759536" cy="3204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Tábor Syrov</a:t>
            </a:r>
            <a:br>
              <a:rPr lang="cs-CZ">
                <a:latin typeface="Arial"/>
                <a:ea typeface="Arial"/>
                <a:cs typeface="Arial"/>
                <a:sym typeface="Arial"/>
              </a:rPr>
            </a:br>
            <a:r>
              <a:rPr lang="cs-CZ">
                <a:latin typeface="Arial"/>
                <a:ea typeface="Arial"/>
                <a:cs typeface="Arial"/>
                <a:sym typeface="Arial"/>
              </a:rPr>
              <a:t>2025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>
            <p:ph idx="1" type="subTitle"/>
          </p:nvPr>
        </p:nvSpPr>
        <p:spPr>
          <a:xfrm>
            <a:off x="477980" y="4872922"/>
            <a:ext cx="4023359" cy="1208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10293169" y="0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58000"/>
          </a:blip>
          <a:tile algn="tl" flip="none" tx="0" sx="100000" ty="0" sy="100000"/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cs-CZ" sz="4800">
                <a:latin typeface="Arial"/>
                <a:ea typeface="Arial"/>
                <a:cs typeface="Arial"/>
                <a:sym typeface="Arial"/>
              </a:rPr>
              <a:t>Charakter tábora</a:t>
            </a:r>
            <a:endParaRPr sz="3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sah obrázku vsedě, přenosný počítač&#10;&#10;Popis byl vytvořen automaticky" id="183" name="Google Shape;183;p4"/>
          <p:cNvPicPr preferRelativeResize="0"/>
          <p:nvPr>
            <p:ph idx="1" type="body"/>
          </p:nvPr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1913700" y="-979650"/>
            <a:ext cx="8364600" cy="88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4"/>
          <p:cNvSpPr txBox="1"/>
          <p:nvPr>
            <p:ph idx="2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Mladší (VL+FNX+MED):	podsadové stany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Starší (SKI+FNX): 		týpí (tee-pee či teepee)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Kuchyně: 			kamna, vařič, plné vybavení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Jídelna: 				krytá u kuchyně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Koupání: 				sprcha + potok, umývárna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"/>
          <p:cNvSpPr/>
          <p:nvPr/>
        </p:nvSpPr>
        <p:spPr>
          <a:xfrm>
            <a:off x="0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"/>
          <p:cNvSpPr/>
          <p:nvPr/>
        </p:nvSpPr>
        <p:spPr>
          <a:xfrm>
            <a:off x="5388430" y="6273225"/>
            <a:ext cx="7563482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tábor je bez elektřiny</a:t>
            </a:r>
            <a:endParaRPr/>
          </a:p>
        </p:txBody>
      </p:sp>
      <p:sp>
        <p:nvSpPr>
          <p:cNvPr id="187" name="Google Shape;187;p4"/>
          <p:cNvSpPr/>
          <p:nvPr/>
        </p:nvSpPr>
        <p:spPr>
          <a:xfrm>
            <a:off x="10278256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58000"/>
          </a:blip>
          <a:tile algn="tl" flip="none" tx="0" sx="100000" ty="0" sy="100000"/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vsedě, přenosný počítač&#10;&#10;Popis byl vytvořen automaticky" id="192" name="Google Shape;192;p5"/>
          <p:cNvPicPr preferRelativeResize="0"/>
          <p:nvPr>
            <p:ph idx="1" type="body"/>
          </p:nvPr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1913700" y="-979650"/>
            <a:ext cx="8364600" cy="8817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osoba, interiér, lidé, stůl&#10;&#10;Popis byl vytvořen automaticky" id="193" name="Google Shape;193;p5"/>
          <p:cNvPicPr preferRelativeResize="0"/>
          <p:nvPr/>
        </p:nvPicPr>
        <p:blipFill rotWithShape="1">
          <a:blip r:embed="rId5">
            <a:alphaModFix/>
          </a:blip>
          <a:srcRect b="0" l="-704" r="18215" t="0"/>
          <a:stretch/>
        </p:blipFill>
        <p:spPr>
          <a:xfrm>
            <a:off x="3696000" y="0"/>
            <a:ext cx="84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5"/>
          <p:cNvSpPr/>
          <p:nvPr/>
        </p:nvSpPr>
        <p:spPr>
          <a:xfrm>
            <a:off x="0" y="0"/>
            <a:ext cx="7632700" cy="6858000"/>
          </a:xfrm>
          <a:prstGeom prst="rect">
            <a:avLst/>
          </a:prstGeom>
          <a:gradFill>
            <a:gsLst>
              <a:gs pos="0">
                <a:srgbClr val="F5F7FC"/>
              </a:gs>
              <a:gs pos="57000">
                <a:srgbClr val="F5F7FC"/>
              </a:gs>
              <a:gs pos="99000">
                <a:srgbClr val="A9BEE4">
                  <a:alpha val="0"/>
                </a:srgbClr>
              </a:gs>
              <a:gs pos="100000">
                <a:srgbClr val="A9BEE4">
                  <a:alpha val="0"/>
                </a:srgbClr>
              </a:gs>
            </a:gsLst>
            <a:lin ang="21593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cs-CZ" sz="4800">
                <a:latin typeface="Arial"/>
                <a:ea typeface="Arial"/>
                <a:cs typeface="Arial"/>
                <a:sym typeface="Arial"/>
              </a:rPr>
              <a:t>Charakter tábora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5"/>
          <p:cNvSpPr txBox="1"/>
          <p:nvPr>
            <p:ph idx="2" type="body"/>
          </p:nvPr>
        </p:nvSpPr>
        <p:spPr>
          <a:xfrm>
            <a:off x="429725" y="22795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Jídlo:  	snídaně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			svačina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			oběd (+polední klid)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			svačina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			večeře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10278256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58000"/>
          </a:blip>
          <a:tile algn="tl" flip="none" tx="0" sx="100000" ty="0" sy="100000"/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vsedě, přenosný počítač&#10;&#10;Popis byl vytvořen automaticky" id="202" name="Google Shape;202;p6"/>
          <p:cNvPicPr preferRelativeResize="0"/>
          <p:nvPr>
            <p:ph idx="1" type="body"/>
          </p:nvPr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1913656" y="-979682"/>
            <a:ext cx="8364687" cy="881736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1" sz="4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sah obrázku osoba, muž, okno, žena&#10;&#10;Popis byl vytvořen automaticky" id="204" name="Google Shape;204;p6"/>
          <p:cNvPicPr preferRelativeResize="0"/>
          <p:nvPr>
            <p:ph idx="2" type="body"/>
          </p:nvPr>
        </p:nvPicPr>
        <p:blipFill rotWithShape="1">
          <a:blip r:embed="rId5">
            <a:alphaModFix/>
          </a:blip>
          <a:srcRect b="-207" l="0" r="0" t="12270"/>
          <a:stretch/>
        </p:blipFill>
        <p:spPr>
          <a:xfrm>
            <a:off x="-96001" y="-72000"/>
            <a:ext cx="12384000" cy="72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6"/>
          <p:cNvSpPr/>
          <p:nvPr/>
        </p:nvSpPr>
        <p:spPr>
          <a:xfrm>
            <a:off x="0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10278256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58000"/>
          </a:blip>
          <a:tile algn="tl" flip="none" tx="0" sx="100000" ty="0" sy="100000"/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vsedě, přenosný počítač&#10;&#10;Popis byl vytvořen automaticky" id="211" name="Google Shape;211;p7"/>
          <p:cNvPicPr preferRelativeResize="0"/>
          <p:nvPr>
            <p:ph idx="1" type="body"/>
          </p:nvPr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1913700" y="-979650"/>
            <a:ext cx="8364600" cy="88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cs-CZ" sz="4800">
                <a:latin typeface="Arial"/>
                <a:ea typeface="Arial"/>
                <a:cs typeface="Arial"/>
                <a:sym typeface="Arial"/>
              </a:rPr>
              <a:t>S čím nám můžete pomoci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7"/>
          <p:cNvSpPr txBox="1"/>
          <p:nvPr>
            <p:ph idx="2" type="body"/>
          </p:nvPr>
        </p:nvSpPr>
        <p:spPr>
          <a:xfrm>
            <a:off x="838200" y="23585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Stavba tábora:		(27. 6. –  29. 6. 2025)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Bourání tábora		(18. – 19. 7. 2025)		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7"/>
          <p:cNvSpPr/>
          <p:nvPr/>
        </p:nvSpPr>
        <p:spPr>
          <a:xfrm>
            <a:off x="0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7"/>
          <p:cNvSpPr/>
          <p:nvPr/>
        </p:nvSpPr>
        <p:spPr>
          <a:xfrm>
            <a:off x="10278256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58000"/>
          </a:blip>
          <a:tile algn="tl" flip="none" tx="0" sx="100000" ty="0" sy="100000"/>
        </a:blip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vsedě, přenosný počítač&#10;&#10;Popis byl vytvořen automaticky" id="220" name="Google Shape;220;p8"/>
          <p:cNvPicPr preferRelativeResize="0"/>
          <p:nvPr/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1913656" y="-979682"/>
            <a:ext cx="8364600" cy="88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8"/>
          <p:cNvPicPr preferRelativeResize="0"/>
          <p:nvPr/>
        </p:nvPicPr>
        <p:blipFill rotWithShape="1">
          <a:blip r:embed="rId5">
            <a:alphaModFix/>
          </a:blip>
          <a:srcRect b="37363" l="0" r="0" t="11992"/>
          <a:stretch/>
        </p:blipFill>
        <p:spPr>
          <a:xfrm>
            <a:off x="0" y="2929691"/>
            <a:ext cx="12192000" cy="392830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8"/>
          <p:cNvSpPr/>
          <p:nvPr/>
        </p:nvSpPr>
        <p:spPr>
          <a:xfrm>
            <a:off x="0" y="0"/>
            <a:ext cx="12192000" cy="3928309"/>
          </a:xfrm>
          <a:prstGeom prst="rect">
            <a:avLst/>
          </a:prstGeom>
          <a:gradFill>
            <a:gsLst>
              <a:gs pos="0">
                <a:srgbClr val="F5F7FC"/>
              </a:gs>
              <a:gs pos="73000">
                <a:srgbClr val="F5F7FC"/>
              </a:gs>
              <a:gs pos="83000">
                <a:srgbClr val="FFFFFF">
                  <a:alpha val="64705"/>
                </a:srgbClr>
              </a:gs>
              <a:gs pos="100000">
                <a:srgbClr val="C5D3ED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cs-CZ" sz="4800">
                <a:latin typeface="Arial"/>
                <a:ea typeface="Arial"/>
                <a:cs typeface="Arial"/>
                <a:sym typeface="Arial"/>
              </a:rPr>
              <a:t>Lokalita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8"/>
          <p:cNvSpPr txBox="1"/>
          <p:nvPr>
            <p:ph idx="2" type="body"/>
          </p:nvPr>
        </p:nvSpPr>
        <p:spPr>
          <a:xfrm>
            <a:off x="838200" y="1611775"/>
            <a:ext cx="10515600" cy="15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Obec Syrov, Českomoravská vrchovina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	poblíž Senožaty, Humpolec (Pelhřimov)</a:t>
            </a:r>
            <a:endParaRPr/>
          </a:p>
        </p:txBody>
      </p:sp>
      <p:sp>
        <p:nvSpPr>
          <p:cNvPr id="225" name="Google Shape;225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58000"/>
          </a:blip>
          <a:tile algn="tl" flip="none" tx="0" sx="100000" ty="0" sy="100000"/>
        </a:blip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gd3501fc7f6_0_0"/>
          <p:cNvPicPr preferRelativeResize="0"/>
          <p:nvPr/>
        </p:nvPicPr>
        <p:blipFill rotWithShape="1">
          <a:blip r:embed="rId4">
            <a:alphaModFix/>
          </a:blip>
          <a:srcRect b="-736" l="0" r="0" t="7060"/>
          <a:stretch/>
        </p:blipFill>
        <p:spPr>
          <a:xfrm>
            <a:off x="2921876" y="0"/>
            <a:ext cx="9270124" cy="69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d3501fc7f6_0_0"/>
          <p:cNvSpPr/>
          <p:nvPr/>
        </p:nvSpPr>
        <p:spPr>
          <a:xfrm>
            <a:off x="0" y="0"/>
            <a:ext cx="5496910" cy="6911999"/>
          </a:xfrm>
          <a:prstGeom prst="rect">
            <a:avLst/>
          </a:prstGeom>
          <a:gradFill>
            <a:gsLst>
              <a:gs pos="0">
                <a:srgbClr val="F5F7FC"/>
              </a:gs>
              <a:gs pos="58999">
                <a:srgbClr val="F5F7FC"/>
              </a:gs>
              <a:gs pos="100000">
                <a:srgbClr val="C5D3ED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d3501fc7f6_0_0"/>
          <p:cNvSpPr txBox="1"/>
          <p:nvPr>
            <p:ph type="title"/>
          </p:nvPr>
        </p:nvSpPr>
        <p:spPr>
          <a:xfrm>
            <a:off x="892525" y="368733"/>
            <a:ext cx="3333486" cy="15745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cs-CZ" sz="4800">
                <a:latin typeface="Arial"/>
                <a:ea typeface="Arial"/>
                <a:cs typeface="Arial"/>
                <a:sym typeface="Arial"/>
              </a:rPr>
              <a:t>Lokalita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58000"/>
          </a:blip>
          <a:tile algn="tl" flip="none" tx="0" sx="100000" ty="0" sy="100000"/>
        </a:blip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vsedě, přenosný počítač&#10;&#10;Popis byl vytvořen automaticky" id="237" name="Google Shape;237;p10"/>
          <p:cNvPicPr preferRelativeResize="0"/>
          <p:nvPr>
            <p:ph idx="1" type="body"/>
          </p:nvPr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1913700" y="-979650"/>
            <a:ext cx="8364600" cy="88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cs-CZ" sz="4800">
                <a:latin typeface="Arial"/>
                <a:ea typeface="Arial"/>
                <a:cs typeface="Arial"/>
                <a:sym typeface="Arial"/>
              </a:rPr>
              <a:t>Průběh tábora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0"/>
          <p:cNvSpPr txBox="1"/>
          <p:nvPr>
            <p:ph idx="2" type="body"/>
          </p:nvPr>
        </p:nvSpPr>
        <p:spPr>
          <a:xfrm>
            <a:off x="838200" y="1690688"/>
            <a:ext cx="10515600" cy="503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Char char="•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odevzdání všech dokumentů a peněz ve stanovené termíny (viz důležité termíny na web. stránkách či později v prezentaci)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Char char="•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pá 27. 6. 	…….. 	odvoz velkých zavazadel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		…….. 	odjezd starších členů na stavěčku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		…….. 	začátek stavěcí čety tábora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Char char="•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po 30. 6.	…….. 	odjezd na tábor po vlastní ose či hromadně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		……..	oficiální začátek tábora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Char char="•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so 19. 7.	…….. 	návrat účastníků z tábora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0"/>
          <p:cNvSpPr/>
          <p:nvPr/>
        </p:nvSpPr>
        <p:spPr>
          <a:xfrm>
            <a:off x="0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0"/>
          <p:cNvSpPr/>
          <p:nvPr/>
        </p:nvSpPr>
        <p:spPr>
          <a:xfrm>
            <a:off x="10278256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58000"/>
          </a:blip>
          <a:tile algn="tl" flip="none" tx="0" sx="100000" ty="0" sy="100000"/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5"/>
          <p:cNvSpPr txBox="1"/>
          <p:nvPr>
            <p:ph idx="2" type="body"/>
          </p:nvPr>
        </p:nvSpPr>
        <p:spPr>
          <a:xfrm>
            <a:off x="838200" y="1825624"/>
            <a:ext cx="10515600" cy="503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3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sah obrázku tráva, exteriér, obloha, lavice&#10;&#10;Popis byl vytvořen automaticky" id="248" name="Google Shape;248;p25"/>
          <p:cNvPicPr preferRelativeResize="0"/>
          <p:nvPr/>
        </p:nvPicPr>
        <p:blipFill rotWithShape="1">
          <a:blip r:embed="rId4">
            <a:alphaModFix/>
          </a:blip>
          <a:srcRect b="7647" l="0" r="0" t="7647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5"/>
          <p:cNvSpPr/>
          <p:nvPr/>
        </p:nvSpPr>
        <p:spPr>
          <a:xfrm>
            <a:off x="0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5"/>
          <p:cNvSpPr/>
          <p:nvPr/>
        </p:nvSpPr>
        <p:spPr>
          <a:xfrm>
            <a:off x="10278256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58000"/>
          </a:blip>
          <a:tile algn="tl" flip="none" tx="0" sx="100000" ty="0" sy="100000"/>
        </a:blip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vsedě, přenosný počítač&#10;&#10;Popis byl vytvořen automaticky" id="255" name="Google Shape;255;p13"/>
          <p:cNvPicPr preferRelativeResize="0"/>
          <p:nvPr>
            <p:ph idx="1" type="body"/>
          </p:nvPr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1913700" y="-979650"/>
            <a:ext cx="8364600" cy="88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cs-CZ" sz="4800">
                <a:latin typeface="Arial"/>
                <a:ea typeface="Arial"/>
                <a:cs typeface="Arial"/>
                <a:sym typeface="Arial"/>
              </a:rPr>
              <a:t>Návrat z tábora (19. 7.)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3"/>
          <p:cNvSpPr txBox="1"/>
          <p:nvPr>
            <p:ph idx="2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Návrat zavazadel i dětí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Odjezd: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		a) pro děti si můžete přijet, pomoct s balením 	    	  tábora, odvézt si je i zavazadla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		b) odvoz dětí i jejich zavazadel zajistíme auty sami 	  (návrat ve večerních hodinách</a:t>
            </a:r>
            <a:r>
              <a:rPr lang="cs-CZ" sz="3200">
                <a:solidFill>
                  <a:srgbClr val="3D4B5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3"/>
          <p:cNvSpPr/>
          <p:nvPr/>
        </p:nvSpPr>
        <p:spPr>
          <a:xfrm>
            <a:off x="0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10278256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58000"/>
          </a:blip>
          <a:tile algn="tl" flip="none" tx="0" sx="100000" ty="0" sy="100000"/>
        </a:blip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vsedě, přenosný počítač&#10;&#10;Popis byl vytvořen automaticky" id="264" name="Google Shape;264;p14"/>
          <p:cNvPicPr preferRelativeResize="0"/>
          <p:nvPr>
            <p:ph idx="1" type="body"/>
          </p:nvPr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1913656" y="-979682"/>
            <a:ext cx="8364687" cy="881736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1" sz="4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sah obrázku tráva, exteriér, osoba, pole&#10;&#10;Popis byl vytvořen automaticky" id="266" name="Google Shape;266;p14"/>
          <p:cNvPicPr preferRelativeResize="0"/>
          <p:nvPr>
            <p:ph idx="2" type="body"/>
          </p:nvPr>
        </p:nvPicPr>
        <p:blipFill rotWithShape="1">
          <a:blip r:embed="rId5">
            <a:alphaModFix/>
          </a:blip>
          <a:srcRect b="7283" l="616" r="0" t="858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4"/>
          <p:cNvSpPr/>
          <p:nvPr/>
        </p:nvSpPr>
        <p:spPr>
          <a:xfrm>
            <a:off x="0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4"/>
          <p:cNvSpPr/>
          <p:nvPr/>
        </p:nvSpPr>
        <p:spPr>
          <a:xfrm>
            <a:off x="10278256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58000"/>
          </a:blip>
          <a:tile algn="tl" flip="none" tx="0" sx="100000" ty="0" sy="100000"/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vsedě, přenosný počítač&#10;&#10;Popis byl vytvořen automaticky" id="109" name="Google Shape;109;p2"/>
          <p:cNvPicPr preferRelativeResize="0"/>
          <p:nvPr>
            <p:ph idx="1" type="body"/>
          </p:nvPr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1913656" y="-979682"/>
            <a:ext cx="8364600" cy="88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cs-CZ" sz="4800">
                <a:latin typeface="Arial"/>
                <a:ea typeface="Arial"/>
                <a:cs typeface="Arial"/>
                <a:sym typeface="Arial"/>
              </a:rPr>
              <a:t>Termín letního tábora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>
            <p:ph idx="2" type="body"/>
          </p:nvPr>
        </p:nvSpPr>
        <p:spPr>
          <a:xfrm>
            <a:off x="877675" y="2210375"/>
            <a:ext cx="10515600" cy="4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Stavěcí četa: 			27. – 29. červen 2025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Začátek tábora: 		30. června 2025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Konec tábora: 			19. července 2025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0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10278344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58000"/>
          </a:blip>
          <a:tile algn="tl" flip="none" tx="0" sx="100000" ty="0" sy="100000"/>
        </a:blip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cs-CZ" sz="4800">
                <a:latin typeface="Arial"/>
                <a:ea typeface="Arial"/>
                <a:cs typeface="Arial"/>
                <a:sym typeface="Arial"/>
              </a:rPr>
              <a:t>Co s sebou na tábor?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5"/>
          <p:cNvSpPr txBox="1"/>
          <p:nvPr>
            <p:ph idx="2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Seznam věcí v příloze k dokumentaci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Pevné odolné boty – pohorky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Dostatečně teplý spacák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Matraci 70×200 cm (např. molitan) - vlastní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Ešus, příbory (+ náhradní!)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Do stanu kapsář (hodí se na odložení věcí)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Dostatek spodního prádla, ponožek a triček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Obsah obrázku vsedě, přenosný počítač&#10;&#10;Popis byl vytvořen automaticky" id="275" name="Google Shape;275;p15"/>
          <p:cNvPicPr preferRelativeResize="0"/>
          <p:nvPr>
            <p:ph idx="1" type="body"/>
          </p:nvPr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1913700" y="-979650"/>
            <a:ext cx="8364600" cy="88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5"/>
          <p:cNvSpPr/>
          <p:nvPr/>
        </p:nvSpPr>
        <p:spPr>
          <a:xfrm>
            <a:off x="0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10278256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58000"/>
          </a:blip>
          <a:tile algn="tl" flip="none" tx="0" sx="100000" ty="0" sy="100000"/>
        </a:blip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vsedě, přenosný počítač&#10;&#10;Popis byl vytvořen automaticky" id="282" name="Google Shape;282;p16"/>
          <p:cNvPicPr preferRelativeResize="0"/>
          <p:nvPr>
            <p:ph idx="1" type="body"/>
          </p:nvPr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1913656" y="-979682"/>
            <a:ext cx="8364687" cy="8817364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1" sz="4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sah obrázku tráva, exteriér, osoba, malé&#10;&#10;Popis byl vytvořen automaticky" id="284" name="Google Shape;284;p16"/>
          <p:cNvPicPr preferRelativeResize="0"/>
          <p:nvPr>
            <p:ph idx="2" type="body"/>
          </p:nvPr>
        </p:nvPicPr>
        <p:blipFill rotWithShape="1">
          <a:blip r:embed="rId5">
            <a:alphaModFix/>
          </a:blip>
          <a:srcRect b="7671" l="0" r="0" t="767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6"/>
          <p:cNvSpPr/>
          <p:nvPr/>
        </p:nvSpPr>
        <p:spPr>
          <a:xfrm>
            <a:off x="0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6"/>
          <p:cNvSpPr/>
          <p:nvPr/>
        </p:nvSpPr>
        <p:spPr>
          <a:xfrm>
            <a:off x="10278256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58000"/>
          </a:blip>
          <a:tile algn="tl" flip="none" tx="0" sx="100000" ty="0" sy="100000"/>
        </a:blip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cs-CZ" sz="4800">
                <a:latin typeface="Arial"/>
                <a:ea typeface="Arial"/>
                <a:cs typeface="Arial"/>
                <a:sym typeface="Arial"/>
              </a:rPr>
              <a:t>Co s sebou na tábor?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sah obrázku vsedě, přenosný počítač&#10;&#10;Popis byl vytvořen automaticky" id="292" name="Google Shape;292;p17"/>
          <p:cNvPicPr preferRelativeResize="0"/>
          <p:nvPr>
            <p:ph idx="1" type="body"/>
          </p:nvPr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1913700" y="-979650"/>
            <a:ext cx="8364600" cy="88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7"/>
          <p:cNvSpPr txBox="1"/>
          <p:nvPr>
            <p:ph idx="2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Vše důkladně a odolně podepsat!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	=	především ešusy, příbory, také oblečení a osobní  	věci (nožíky, atp.)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b="1" sz="4000"/>
          </a:p>
        </p:txBody>
      </p:sp>
      <p:sp>
        <p:nvSpPr>
          <p:cNvPr id="294" name="Google Shape;294;p17"/>
          <p:cNvSpPr/>
          <p:nvPr/>
        </p:nvSpPr>
        <p:spPr>
          <a:xfrm>
            <a:off x="0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7"/>
          <p:cNvSpPr/>
          <p:nvPr/>
        </p:nvSpPr>
        <p:spPr>
          <a:xfrm>
            <a:off x="10278256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58000"/>
          </a:blip>
          <a:tile algn="tl" flip="none" tx="0" sx="100000" ty="0" sy="100000"/>
        </a:blip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vsedě, přenosný počítač&#10;&#10;Popis byl vytvořen automaticky" id="300" name="Google Shape;300;p18"/>
          <p:cNvPicPr preferRelativeResize="0"/>
          <p:nvPr>
            <p:ph idx="1" type="body"/>
          </p:nvPr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1913656" y="-979682"/>
            <a:ext cx="8364687" cy="881736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1"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Obsah obrázku exteriér, strom, tráva, doprava&#10;&#10;Popis byl vytvořen automaticky" id="303" name="Google Shape;303;p18"/>
          <p:cNvPicPr preferRelativeResize="0"/>
          <p:nvPr/>
        </p:nvPicPr>
        <p:blipFill rotWithShape="1">
          <a:blip r:embed="rId5">
            <a:alphaModFix/>
          </a:blip>
          <a:srcRect b="7647" l="0" r="0" t="764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8"/>
          <p:cNvSpPr/>
          <p:nvPr/>
        </p:nvSpPr>
        <p:spPr>
          <a:xfrm>
            <a:off x="0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8"/>
          <p:cNvSpPr/>
          <p:nvPr/>
        </p:nvSpPr>
        <p:spPr>
          <a:xfrm>
            <a:off x="10278256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58000"/>
          </a:blip>
          <a:tile algn="tl" flip="none" tx="0" sx="100000" ty="0" sy="100000"/>
        </a:blip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vsedě, přenosný počítač&#10;&#10;Popis byl vytvořen automaticky" id="310" name="Google Shape;310;p19"/>
          <p:cNvPicPr preferRelativeResize="0"/>
          <p:nvPr>
            <p:ph idx="1" type="body"/>
          </p:nvPr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1913700" y="-979650"/>
            <a:ext cx="8364600" cy="88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cs-CZ" sz="4800">
                <a:latin typeface="Arial"/>
                <a:ea typeface="Arial"/>
                <a:cs typeface="Arial"/>
                <a:sym typeface="Arial"/>
              </a:rPr>
              <a:t>Cena tábora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9"/>
          <p:cNvSpPr txBox="1"/>
          <p:nvPr>
            <p:ph idx="2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Cena tábora je 4.800 Kč (1T … 2.400,-; 2T … 3.800,-)</a:t>
            </a:r>
            <a:endParaRPr/>
          </a:p>
          <a:p>
            <a:pPr indent="-40639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2000">
                <a:latin typeface="Arial"/>
                <a:ea typeface="Arial"/>
                <a:cs typeface="Arial"/>
                <a:sym typeface="Arial"/>
              </a:rPr>
              <a:t>    (Úhradu táborového poplatku se řeší skrz vygenerovaný email, který Vám dorazí během dubna do Vaší elektronické poštovní schránky.)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Lze požádat o příspěvek od zaměstnavatele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	(FKSP) či od zdravotní pojišťovny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	řešit včas, více info v pokynech k táboru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40639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Vše do 15. května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9"/>
          <p:cNvSpPr/>
          <p:nvPr/>
        </p:nvSpPr>
        <p:spPr>
          <a:xfrm>
            <a:off x="0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9"/>
          <p:cNvSpPr/>
          <p:nvPr/>
        </p:nvSpPr>
        <p:spPr>
          <a:xfrm>
            <a:off x="10278256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58000"/>
          </a:blip>
          <a:tile algn="tl" flip="none" tx="0" sx="100000" ty="0" sy="100000"/>
        </a:blip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vsedě, přenosný počítač&#10;&#10;Popis byl vytvořen automaticky" id="319" name="Google Shape;319;p20"/>
          <p:cNvPicPr preferRelativeResize="0"/>
          <p:nvPr>
            <p:ph idx="1" type="body"/>
          </p:nvPr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1913700" y="-979650"/>
            <a:ext cx="8364600" cy="88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cs-CZ" sz="4800">
                <a:latin typeface="Arial"/>
                <a:ea typeface="Arial"/>
                <a:cs typeface="Arial"/>
                <a:sym typeface="Arial"/>
              </a:rPr>
              <a:t>Dokumentace k táboru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0"/>
          <p:cNvSpPr txBox="1"/>
          <p:nvPr>
            <p:ph idx="2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Přihláška k táboru (bude poslána elektronicky)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Zdravotní dotazník (bude elektronicky)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Potvrzení o zdravotní způsobilosti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Kopie kartičky pojištěnce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Prohlášení o bezinfekčnosti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vše ke stažení na webu: </a:t>
            </a:r>
            <a:r>
              <a:rPr lang="cs-CZ" sz="3200" u="sng">
                <a:solidFill>
                  <a:srgbClr val="5B0F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www.trinactka.com/tabor-syrov</a:t>
            </a:r>
            <a:r>
              <a:rPr lang="cs-CZ" sz="3200">
                <a:solidFill>
                  <a:srgbClr val="5B0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>
              <a:solidFill>
                <a:srgbClr val="5B0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0"/>
          <p:cNvSpPr/>
          <p:nvPr/>
        </p:nvSpPr>
        <p:spPr>
          <a:xfrm>
            <a:off x="0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0"/>
          <p:cNvSpPr/>
          <p:nvPr/>
        </p:nvSpPr>
        <p:spPr>
          <a:xfrm>
            <a:off x="10278256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58000"/>
          </a:blip>
          <a:tile algn="tl" flip="none" tx="0" sx="100000" ty="0" sy="100000"/>
        </a:blip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vsedě, přenosný počítač&#10;&#10;Popis byl vytvořen automaticky" id="328" name="Google Shape;328;p21"/>
          <p:cNvPicPr preferRelativeResize="0"/>
          <p:nvPr>
            <p:ph idx="1" type="body"/>
          </p:nvPr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1913700" y="-979650"/>
            <a:ext cx="8364600" cy="88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cs-CZ" sz="4800">
                <a:latin typeface="Arial"/>
                <a:ea typeface="Arial"/>
                <a:cs typeface="Arial"/>
                <a:sym typeface="Arial"/>
              </a:rPr>
              <a:t>Důležité termíny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1"/>
          <p:cNvSpPr txBox="1"/>
          <p:nvPr>
            <p:ph idx="2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15. 4.		odevzdání přihlášky na tábor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			odevzdání zdravotní dokumentace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15. 5. 		zaplacení poplatku tábora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27. 6. 		odvoz zavazadel a vybavení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			začátek stavěcí čety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30. 6.		začátek tábora pro VL a SKI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			+ s sebou bezinfekčnost!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19. 7.		návrat z tábora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1"/>
          <p:cNvSpPr/>
          <p:nvPr/>
        </p:nvSpPr>
        <p:spPr>
          <a:xfrm>
            <a:off x="7620000" y="6311900"/>
            <a:ext cx="3744686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taktéž vše lze nalézt na stránkách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1"/>
          <p:cNvSpPr/>
          <p:nvPr/>
        </p:nvSpPr>
        <p:spPr>
          <a:xfrm>
            <a:off x="0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1"/>
          <p:cNvSpPr/>
          <p:nvPr/>
        </p:nvSpPr>
        <p:spPr>
          <a:xfrm>
            <a:off x="10278256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58000"/>
          </a:blip>
          <a:tile algn="tl" flip="none" tx="0" sx="100000" ty="0" sy="100000"/>
        </a:blip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cs-CZ" sz="4800">
                <a:latin typeface="Arial"/>
                <a:ea typeface="Arial"/>
                <a:cs typeface="Arial"/>
                <a:sym typeface="Arial"/>
              </a:rPr>
              <a:t>Kontakty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2"/>
          <p:cNvSpPr txBox="1"/>
          <p:nvPr>
            <p:ph idx="2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I na táboře budeme stále na telefonu, proto v případě nutnosti kontaktujte nejdříve: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	1. vedoucího oddílu, který vede Vaše dítě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	2. vedoucího tábora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	3. zdravotníka či další, na něž máte číslo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Obsah obrázku vsedě, přenosný počítač&#10;&#10;Popis byl vytvořen automaticky" id="340" name="Google Shape;340;p22"/>
          <p:cNvPicPr preferRelativeResize="0"/>
          <p:nvPr>
            <p:ph idx="1" type="body"/>
          </p:nvPr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1913700" y="-979650"/>
            <a:ext cx="8364600" cy="88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2"/>
          <p:cNvSpPr/>
          <p:nvPr/>
        </p:nvSpPr>
        <p:spPr>
          <a:xfrm>
            <a:off x="0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22"/>
          <p:cNvSpPr/>
          <p:nvPr/>
        </p:nvSpPr>
        <p:spPr>
          <a:xfrm>
            <a:off x="10278256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58000"/>
          </a:blip>
          <a:tile algn="tl" flip="none" tx="0" sx="100000" ty="0" sy="100000"/>
        </a:blip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vsedě, přenosný počítač&#10;&#10;Popis byl vytvořen automaticky" id="347" name="Google Shape;347;p23"/>
          <p:cNvPicPr preferRelativeResize="0"/>
          <p:nvPr>
            <p:ph idx="1" type="body"/>
          </p:nvPr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1913700" y="-979650"/>
            <a:ext cx="8364600" cy="88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cs-CZ" sz="4800">
                <a:latin typeface="Arial"/>
                <a:ea typeface="Arial"/>
                <a:cs typeface="Arial"/>
                <a:sym typeface="Arial"/>
              </a:rPr>
              <a:t>Kontakty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3"/>
          <p:cNvSpPr txBox="1"/>
          <p:nvPr>
            <p:ph idx="2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Vedoucí oddílů: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	skauti:	Jan Kouřil – Šewon (602 962 273)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457200" lvl="0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cs-CZ" sz="2400">
                <a:latin typeface="Arial"/>
                <a:ea typeface="Arial"/>
                <a:cs typeface="Arial"/>
                <a:sym typeface="Arial"/>
              </a:rPr>
              <a:t>Martin Fasora – Raymond (606 910 832)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	vlčata:	Ondřej Kašpárek – Volpi (776 563 671)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cs-CZ" sz="2400">
                <a:latin typeface="Arial"/>
                <a:ea typeface="Arial"/>
                <a:cs typeface="Arial"/>
                <a:sym typeface="Arial"/>
              </a:rPr>
              <a:t>Jaromír Doležel (730 413 879)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Vedoucí tábora: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			Bronislav Špaňhel – Chicko (721 971 533)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			Vít Burian – Wabun (603 997 337)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			</a:t>
            </a:r>
            <a:endParaRPr/>
          </a:p>
        </p:txBody>
      </p:sp>
      <p:sp>
        <p:nvSpPr>
          <p:cNvPr id="350" name="Google Shape;350;p23"/>
          <p:cNvSpPr/>
          <p:nvPr/>
        </p:nvSpPr>
        <p:spPr>
          <a:xfrm>
            <a:off x="0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3"/>
          <p:cNvSpPr/>
          <p:nvPr/>
        </p:nvSpPr>
        <p:spPr>
          <a:xfrm>
            <a:off x="10278256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58000"/>
          </a:blip>
          <a:tile algn="tl" flip="none" tx="0" sx="100000" ty="0" sy="100000"/>
        </a:blip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vsedě, přenosný počítač&#10;&#10;Popis byl vytvořen automaticky" id="356" name="Google Shape;356;p24"/>
          <p:cNvPicPr preferRelativeResize="0"/>
          <p:nvPr>
            <p:ph idx="1" type="body"/>
          </p:nvPr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1913700" y="-979650"/>
            <a:ext cx="8364600" cy="88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cs-CZ" sz="4800">
                <a:latin typeface="Arial"/>
                <a:ea typeface="Arial"/>
                <a:cs typeface="Arial"/>
                <a:sym typeface="Arial"/>
              </a:rPr>
              <a:t>Kontakty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4"/>
          <p:cNvSpPr txBox="1"/>
          <p:nvPr>
            <p:ph idx="2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Adresa tábora: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i="1" lang="cs-CZ" sz="3200">
                <a:latin typeface="Arial"/>
                <a:ea typeface="Arial"/>
                <a:cs typeface="Arial"/>
                <a:sym typeface="Arial"/>
              </a:rPr>
              <a:t>skaut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i="1" lang="cs-CZ" sz="3200">
                <a:latin typeface="Arial"/>
                <a:ea typeface="Arial"/>
                <a:cs typeface="Arial"/>
                <a:sym typeface="Arial"/>
              </a:rPr>
              <a:t>Franta Poleno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Skautský tábor střediska z Brna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Pošta Senožaty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394 56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4"/>
          <p:cNvSpPr/>
          <p:nvPr/>
        </p:nvSpPr>
        <p:spPr>
          <a:xfrm>
            <a:off x="0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4"/>
          <p:cNvSpPr/>
          <p:nvPr/>
        </p:nvSpPr>
        <p:spPr>
          <a:xfrm>
            <a:off x="10278256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58000"/>
          </a:blip>
          <a:tile algn="tl" flip="none" tx="0" sx="100000" ty="0" sy="100000"/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vsedě, přenosný počítač&#10;&#10;Popis byl vytvořen automaticky" id="118" name="Google Shape;118;p3"/>
          <p:cNvPicPr preferRelativeResize="0"/>
          <p:nvPr>
            <p:ph idx="1" type="body"/>
          </p:nvPr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1913656" y="-979682"/>
            <a:ext cx="8364600" cy="88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cs-CZ" sz="4800">
                <a:latin typeface="Arial"/>
                <a:ea typeface="Arial"/>
                <a:cs typeface="Arial"/>
                <a:sym typeface="Arial"/>
              </a:rPr>
              <a:t>Charakter tábora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 txBox="1"/>
          <p:nvPr>
            <p:ph idx="2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Tábor o cca 70 dětech + vedení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V údolí potoka na malé loučce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sah obrázku osoba, skupina, hřiště, dav&#10;&#10;Popis byl vytvořen automaticky" id="121" name="Google Shape;12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112" y="3025211"/>
            <a:ext cx="4821936" cy="32106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strom, osoba, exteriér, dav&#10;&#10;Popis byl vytvořen automaticky" id="122" name="Google Shape;122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1776" y="3025211"/>
            <a:ext cx="4821936" cy="321068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/>
          <p:nvPr/>
        </p:nvSpPr>
        <p:spPr>
          <a:xfrm>
            <a:off x="0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10278256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58000"/>
          </a:blip>
          <a:tile algn="tl" flip="none" tx="0" sx="100000" ty="0" sy="100000"/>
        </a:blip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vsedě, přenosný počítač&#10;&#10;Popis byl vytvořen automaticky" id="365" name="Google Shape;365;p40"/>
          <p:cNvPicPr preferRelativeResize="0"/>
          <p:nvPr>
            <p:ph idx="1" type="body"/>
          </p:nvPr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1913700" y="-979650"/>
            <a:ext cx="8364600" cy="88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cs-CZ" sz="4800">
                <a:latin typeface="Arial"/>
                <a:ea typeface="Arial"/>
                <a:cs typeface="Arial"/>
                <a:sym typeface="Arial"/>
              </a:rPr>
              <a:t>Konec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40"/>
          <p:cNvSpPr txBox="1"/>
          <p:nvPr>
            <p:ph idx="2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Dotazy?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0"/>
          <p:cNvSpPr/>
          <p:nvPr/>
        </p:nvSpPr>
        <p:spPr>
          <a:xfrm>
            <a:off x="0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40"/>
          <p:cNvSpPr/>
          <p:nvPr/>
        </p:nvSpPr>
        <p:spPr>
          <a:xfrm>
            <a:off x="10278256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58000"/>
          </a:blip>
          <a:tile algn="tl" flip="none" tx="0" sx="100000" ty="0" sy="100000"/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vsedě, přenosný počítač&#10;&#10;Popis byl vytvořen automaticky" id="129" name="Google Shape;129;gd3501fc7f6_0_19"/>
          <p:cNvPicPr preferRelativeResize="0"/>
          <p:nvPr>
            <p:ph idx="1" type="body"/>
          </p:nvPr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1913656" y="-1647591"/>
            <a:ext cx="8364600" cy="88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d3501fc7f6_0_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cs-CZ" sz="4800">
                <a:latin typeface="Roboto"/>
                <a:ea typeface="Roboto"/>
                <a:cs typeface="Roboto"/>
                <a:sym typeface="Roboto"/>
              </a:rPr>
              <a:t>Charakter tábora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Obsah obrázku tráva, strom, exteriér, osoba&#10;&#10;Popis byl vytvořen automaticky" id="131" name="Google Shape;131;gd3501fc7f6_0_19"/>
          <p:cNvPicPr preferRelativeResize="0"/>
          <p:nvPr/>
        </p:nvPicPr>
        <p:blipFill rotWithShape="1">
          <a:blip r:embed="rId5">
            <a:alphaModFix/>
          </a:blip>
          <a:srcRect b="5928" l="226" r="890" t="1053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d3501fc7f6_0_19"/>
          <p:cNvSpPr/>
          <p:nvPr/>
        </p:nvSpPr>
        <p:spPr>
          <a:xfrm>
            <a:off x="0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d3501fc7f6_0_19"/>
          <p:cNvSpPr/>
          <p:nvPr/>
        </p:nvSpPr>
        <p:spPr>
          <a:xfrm>
            <a:off x="10278256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9" name="Google Shape;139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40" name="Google Shape;140;p9"/>
          <p:cNvPicPr preferRelativeResize="0"/>
          <p:nvPr/>
        </p:nvPicPr>
        <p:blipFill rotWithShape="1">
          <a:blip r:embed="rId3">
            <a:alphaModFix/>
          </a:blip>
          <a:srcRect b="7761" l="0" r="0" t="776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9"/>
          <p:cNvSpPr/>
          <p:nvPr/>
        </p:nvSpPr>
        <p:spPr>
          <a:xfrm>
            <a:off x="0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10278256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8" name="Google Shape;148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49" name="Google Shape;149;p12"/>
          <p:cNvPicPr preferRelativeResize="0"/>
          <p:nvPr/>
        </p:nvPicPr>
        <p:blipFill rotWithShape="1">
          <a:blip r:embed="rId3">
            <a:alphaModFix/>
          </a:blip>
          <a:srcRect b="7761" l="0" r="0" t="776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2"/>
          <p:cNvSpPr/>
          <p:nvPr/>
        </p:nvSpPr>
        <p:spPr>
          <a:xfrm>
            <a:off x="0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2"/>
          <p:cNvSpPr/>
          <p:nvPr/>
        </p:nvSpPr>
        <p:spPr>
          <a:xfrm>
            <a:off x="10278256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58000"/>
          </a:blip>
          <a:tile algn="tl" flip="none" tx="0" sx="100000" ty="0" sy="100000"/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vsedě, přenosný počítač&#10;&#10;Popis byl vytvořen automaticky" id="156" name="Google Shape;156;gd3501fc7f6_1_0"/>
          <p:cNvPicPr preferRelativeResize="0"/>
          <p:nvPr>
            <p:ph idx="1" type="body"/>
          </p:nvPr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1913656" y="-979682"/>
            <a:ext cx="8364600" cy="88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d3501fc7f6_1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cs-CZ" sz="4800">
                <a:latin typeface="Roboto"/>
                <a:ea typeface="Roboto"/>
                <a:cs typeface="Roboto"/>
                <a:sym typeface="Roboto"/>
              </a:rPr>
              <a:t>Charakter tábora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8" name="Google Shape;158;gd3501fc7f6_1_0"/>
          <p:cNvPicPr preferRelativeResize="0"/>
          <p:nvPr/>
        </p:nvPicPr>
        <p:blipFill rotWithShape="1">
          <a:blip r:embed="rId5">
            <a:alphaModFix/>
          </a:blip>
          <a:srcRect b="11707" l="0" r="0" t="-1"/>
          <a:stretch/>
        </p:blipFill>
        <p:spPr>
          <a:xfrm>
            <a:off x="-19150" y="-276013"/>
            <a:ext cx="12211150" cy="71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d3501fc7f6_1_0"/>
          <p:cNvSpPr/>
          <p:nvPr/>
        </p:nvSpPr>
        <p:spPr>
          <a:xfrm>
            <a:off x="0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d3501fc7f6_1_0"/>
          <p:cNvSpPr/>
          <p:nvPr/>
        </p:nvSpPr>
        <p:spPr>
          <a:xfrm>
            <a:off x="10278256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58000"/>
          </a:blip>
          <a:tile algn="tl" flip="none" tx="0" sx="100000" ty="0" sy="100000"/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vsedě, přenosný počítač&#10;&#10;Popis byl vytvořen automaticky" id="165" name="Google Shape;165;gd3501fc7f6_1_6"/>
          <p:cNvPicPr preferRelativeResize="0"/>
          <p:nvPr/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1913656" y="-979682"/>
            <a:ext cx="8364600" cy="88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d3501fc7f6_1_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Obsah obrázku týpí, obloha, budova, exteriér&#10;&#10;Popis byl vytvořen automaticky" id="167" name="Google Shape;167;gd3501fc7f6_1_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8929" y="0"/>
            <a:ext cx="455414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d3501fc7f6_1_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69" name="Google Shape;169;gd3501fc7f6_1_6"/>
          <p:cNvSpPr/>
          <p:nvPr/>
        </p:nvSpPr>
        <p:spPr>
          <a:xfrm>
            <a:off x="0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d3501fc7f6_1_6"/>
          <p:cNvSpPr/>
          <p:nvPr/>
        </p:nvSpPr>
        <p:spPr>
          <a:xfrm>
            <a:off x="10278256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58000"/>
          </a:blip>
          <a:tile algn="tl" flip="none" tx="0" sx="100000" ty="0" sy="100000"/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d42637d00f_0_6"/>
          <p:cNvPicPr preferRelativeResize="0"/>
          <p:nvPr/>
        </p:nvPicPr>
        <p:blipFill rotWithShape="1">
          <a:blip r:embed="rId4">
            <a:alphaModFix/>
          </a:blip>
          <a:srcRect b="-7498" l="0" r="0" t="7499"/>
          <a:stretch/>
        </p:blipFill>
        <p:spPr>
          <a:xfrm>
            <a:off x="0" y="-221837"/>
            <a:ext cx="12191999" cy="775556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d42637d00f_0_6"/>
          <p:cNvSpPr/>
          <p:nvPr/>
        </p:nvSpPr>
        <p:spPr>
          <a:xfrm>
            <a:off x="0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d42637d00f_0_6"/>
          <p:cNvSpPr/>
          <p:nvPr/>
        </p:nvSpPr>
        <p:spPr>
          <a:xfrm>
            <a:off x="10278256" y="-32"/>
            <a:ext cx="1913656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9000">
                <a:schemeClr val="dk1"/>
              </a:gs>
              <a:gs pos="100000">
                <a:srgbClr val="000000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2020-03-12T14:30:50Z</dcterms:created>
  <dc:creator>Bronislav Špaňhel</dc:creator>
</cp:coreProperties>
</file>