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6858000" cx="12192000"/>
  <p:notesSz cx="6858000" cy="9144000"/>
  <p:embeddedFontLst>
    <p:embeddedFont>
      <p:font typeface="Robo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jMXoMjzBpT/HNEwKoeI4Eqbx7p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4.xml"/><Relationship Id="rId42" Type="http://customschemas.google.com/relationships/presentationmetadata" Target="metadata"/><Relationship Id="rId41" Type="http://schemas.openxmlformats.org/officeDocument/2006/relationships/font" Target="fonts/Roboto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Roboto-bold.fntdata"/><Relationship Id="rId16" Type="http://schemas.openxmlformats.org/officeDocument/2006/relationships/slide" Target="slides/slide10.xml"/><Relationship Id="rId38" Type="http://schemas.openxmlformats.org/officeDocument/2006/relationships/font" Target="fonts/Roboto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42637d00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gd42637d00f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e8288da02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e8288da0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3501fc7f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9" name="Google Shape;249;gd3501fc7f6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5" name="Google Shape;26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e8288da0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g3ce8288da02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1" name="Google Shape;29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0" name="Google Shape;33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0" name="Google Shape;34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0" name="Google Shape;35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0" name="Google Shape;37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3501fc7f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gd3501fc7f6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3501fc7f6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gd3501fc7f6_1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3501fc7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d3501fc7f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1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1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hyperlink" Target="http://www.trinactka.com/tabor-syrov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Relationship Id="rId6" Type="http://schemas.openxmlformats.org/officeDocument/2006/relationships/image" Target="../media/image6.jpg"/><Relationship Id="rId7" Type="http://schemas.openxmlformats.org/officeDocument/2006/relationships/image" Target="../media/image5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3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ráva, osoba, exteriér, strom&#10;&#10;Popis byl vytvořen automaticky"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12615" t="0"/>
          <a:stretch/>
        </p:blipFill>
        <p:spPr>
          <a:xfrm>
            <a:off x="3206825" y="0"/>
            <a:ext cx="900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220257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137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 txBox="1"/>
          <p:nvPr>
            <p:ph type="ctrTitle"/>
          </p:nvPr>
        </p:nvSpPr>
        <p:spPr>
          <a:xfrm>
            <a:off x="477979" y="771988"/>
            <a:ext cx="5759536" cy="3204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Tábor Syrov</a:t>
            </a:r>
            <a:br>
              <a:rPr lang="cs-CZ">
                <a:latin typeface="Arial"/>
                <a:ea typeface="Arial"/>
                <a:cs typeface="Arial"/>
                <a:sym typeface="Arial"/>
              </a:rPr>
            </a:br>
            <a:r>
              <a:rPr lang="cs-CZ">
                <a:latin typeface="Arial"/>
                <a:ea typeface="Arial"/>
                <a:cs typeface="Arial"/>
                <a:sym typeface="Arial"/>
              </a:rPr>
              <a:t>2026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>
            <p:ph idx="1" type="subTitle"/>
          </p:nvPr>
        </p:nvSpPr>
        <p:spPr>
          <a:xfrm>
            <a:off x="477980" y="4872922"/>
            <a:ext cx="4023359" cy="120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10293169" y="0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d42637d00f_0_6"/>
          <p:cNvPicPr preferRelativeResize="0"/>
          <p:nvPr/>
        </p:nvPicPr>
        <p:blipFill rotWithShape="1">
          <a:blip r:embed="rId4">
            <a:alphaModFix/>
          </a:blip>
          <a:srcRect b="-7499" l="0" r="0" t="7500"/>
          <a:stretch/>
        </p:blipFill>
        <p:spPr>
          <a:xfrm>
            <a:off x="0" y="-221837"/>
            <a:ext cx="12191999" cy="775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d42637d00f_0_6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d42637d00f_0_6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ce8288da02_0_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3ce8288da02_0_12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3ce8288da02_0_12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g3ce8288da02_0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78600"/>
            <a:ext cx="12192001" cy="849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204" name="Google Shape;204;p1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0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Průběh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0"/>
          <p:cNvSpPr txBox="1"/>
          <p:nvPr>
            <p:ph idx="2" type="body"/>
          </p:nvPr>
        </p:nvSpPr>
        <p:spPr>
          <a:xfrm>
            <a:off x="838200" y="1690688"/>
            <a:ext cx="10515600" cy="5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>
                <a:latin typeface="Arial"/>
                <a:ea typeface="Arial"/>
                <a:cs typeface="Arial"/>
                <a:sym typeface="Arial"/>
              </a:rPr>
              <a:t>pá 3. 7.</a:t>
            </a:r>
            <a:r>
              <a:rPr lang="cs-CZ">
                <a:latin typeface="Arial"/>
                <a:ea typeface="Arial"/>
                <a:cs typeface="Arial"/>
                <a:sym typeface="Arial"/>
              </a:rPr>
              <a:t> 	- odvoz velkých zavazadel a vybavení, odjezd starších členů na stavěčku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>
                <a:latin typeface="Arial"/>
                <a:ea typeface="Arial"/>
                <a:cs typeface="Arial"/>
                <a:sym typeface="Arial"/>
              </a:rPr>
              <a:t>po 6. 7.</a:t>
            </a:r>
            <a:r>
              <a:rPr lang="cs-CZ">
                <a:latin typeface="Arial"/>
                <a:ea typeface="Arial"/>
                <a:cs typeface="Arial"/>
                <a:sym typeface="Arial"/>
              </a:rPr>
              <a:t>	- oficiální začátek tábora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>
                <a:latin typeface="Arial"/>
                <a:ea typeface="Arial"/>
                <a:cs typeface="Arial"/>
                <a:sym typeface="Arial"/>
              </a:rPr>
              <a:t>so 11. 7. </a:t>
            </a:r>
            <a:r>
              <a:rPr lang="cs-CZ">
                <a:latin typeface="Arial"/>
                <a:ea typeface="Arial"/>
                <a:cs typeface="Arial"/>
                <a:sym typeface="Arial"/>
              </a:rPr>
              <a:t>- střídání VL+SV s Medvíďaty, začátek tábora pro mladší členy, večerní táborák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>
                <a:latin typeface="Arial"/>
                <a:ea typeface="Arial"/>
                <a:cs typeface="Arial"/>
                <a:sym typeface="Arial"/>
              </a:rPr>
              <a:t>čt 23. 7.</a:t>
            </a:r>
            <a:r>
              <a:rPr lang="cs-CZ">
                <a:latin typeface="Arial"/>
                <a:ea typeface="Arial"/>
                <a:cs typeface="Arial"/>
                <a:sym typeface="Arial"/>
              </a:rPr>
              <a:t> - začátek bourací čety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>
                <a:latin typeface="Arial"/>
                <a:ea typeface="Arial"/>
                <a:cs typeface="Arial"/>
                <a:sym typeface="Arial"/>
              </a:rPr>
              <a:t>pá 24. 7.</a:t>
            </a:r>
            <a:r>
              <a:rPr lang="cs-CZ">
                <a:latin typeface="Arial"/>
                <a:ea typeface="Arial"/>
                <a:cs typeface="Arial"/>
                <a:sym typeface="Arial"/>
              </a:rPr>
              <a:t> - slavnostní táborák pro všechny členy i rodiče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>
                <a:latin typeface="Arial"/>
                <a:ea typeface="Arial"/>
                <a:cs typeface="Arial"/>
                <a:sym typeface="Arial"/>
              </a:rPr>
              <a:t>so 25. 7.</a:t>
            </a:r>
            <a:r>
              <a:rPr lang="cs-CZ">
                <a:latin typeface="Arial"/>
                <a:ea typeface="Arial"/>
                <a:cs typeface="Arial"/>
                <a:sym typeface="Arial"/>
              </a:rPr>
              <a:t> - závěrečný nástup, návrat účastníků z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214" name="Google Shape;214;p13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Návrat z tábora (25. 7.)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3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15900" lvl="0" marL="2286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Char char="•"/>
            </a:pPr>
            <a:r>
              <a:rPr lang="cs-CZ" sz="3000">
                <a:latin typeface="Arial"/>
                <a:ea typeface="Arial"/>
                <a:cs typeface="Arial"/>
                <a:sym typeface="Arial"/>
              </a:rPr>
              <a:t>Návrat zavazadel i dětí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000">
                <a:latin typeface="Arial"/>
                <a:ea typeface="Arial"/>
                <a:cs typeface="Arial"/>
                <a:sym typeface="Arial"/>
              </a:rPr>
              <a:t>		a) pro děti si můžete přijet, pomoct s balením tábora, odvézt si je i jejich zavazadla (odjezd kolem 14 hodin)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000">
                <a:latin typeface="Arial"/>
                <a:ea typeface="Arial"/>
                <a:cs typeface="Arial"/>
                <a:sym typeface="Arial"/>
              </a:rPr>
              <a:t>		b) odvoz dětí i jejich zavazadel do Brna zajistíme auty my (návrat ve večerních hodinách</a:t>
            </a:r>
            <a:r>
              <a:rPr lang="cs-CZ" sz="3000">
                <a:solidFill>
                  <a:srgbClr val="3D4B5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22" name="Google Shape;222;p7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7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S čím nám můžete pomoci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"/>
          <p:cNvSpPr txBox="1"/>
          <p:nvPr>
            <p:ph idx="2" type="body"/>
          </p:nvPr>
        </p:nvSpPr>
        <p:spPr>
          <a:xfrm>
            <a:off x="838200" y="23585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Stavba tábora:		(3. 7. –  5. 7. 2026)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Bourání tábora		(23. – 25. 7. 2026)		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32" name="Google Shape;232;p14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87" cy="881736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1341" y="-25"/>
            <a:ext cx="1024932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5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243" name="Google Shape;243;p15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5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Program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5"/>
          <p:cNvSpPr txBox="1"/>
          <p:nvPr>
            <p:ph idx="2" type="body"/>
          </p:nvPr>
        </p:nvSpPr>
        <p:spPr>
          <a:xfrm>
            <a:off x="838200" y="1690700"/>
            <a:ext cx="10515600" cy="4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Praktické dovednosti, zručnost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Sportovní aktivity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Vyrábění, kreativní činnost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Skautská idea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Putovní výlet na 1-2 noci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Táboráky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Workshopy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Celotáborová hra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Výzvy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51" name="Google Shape;251;gd3501fc7f6_0_19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1647591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d3501fc7f6_0_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cs-CZ" sz="4800">
                <a:latin typeface="Roboto"/>
                <a:ea typeface="Roboto"/>
                <a:cs typeface="Roboto"/>
                <a:sym typeface="Roboto"/>
              </a:rPr>
              <a:t>Charakter tábora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gd3501fc7f6_0_19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d3501fc7f6_0_19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gd3501fc7f6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1341" y="0"/>
            <a:ext cx="1024932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1" y="0"/>
            <a:ext cx="12172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9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9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1" y="0"/>
            <a:ext cx="12172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2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2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09" name="Google Shape;109;p2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0278344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663934" y="-322050"/>
            <a:ext cx="12855925" cy="99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Termín letního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 txBox="1"/>
          <p:nvPr>
            <p:ph idx="2" type="body"/>
          </p:nvPr>
        </p:nvSpPr>
        <p:spPr>
          <a:xfrm>
            <a:off x="877675" y="2210375"/>
            <a:ext cx="10515600" cy="4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Stavěcí četa: 			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3.-5. července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2026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Začátek tábora: 		SKI+SKY:	 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6. července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2026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						VL+SV:	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11. července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2026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Konec tábora: 		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25. července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2026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5"/>
          <p:cNvSpPr txBox="1"/>
          <p:nvPr>
            <p:ph idx="2" type="body"/>
          </p:nvPr>
        </p:nvSpPr>
        <p:spPr>
          <a:xfrm>
            <a:off x="838200" y="1825624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3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ráva, exteriér, obloha, lavice&#10;&#10;Popis byl vytvořen automaticky" id="276" name="Google Shape;276;p25"/>
          <p:cNvPicPr preferRelativeResize="0"/>
          <p:nvPr/>
        </p:nvPicPr>
        <p:blipFill rotWithShape="1">
          <a:blip r:embed="rId4">
            <a:alphaModFix/>
          </a:blip>
          <a:srcRect b="7647" l="0" r="0" t="7647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ce8288da02_0_4"/>
          <p:cNvSpPr/>
          <p:nvPr/>
        </p:nvSpPr>
        <p:spPr>
          <a:xfrm>
            <a:off x="0" y="-32"/>
            <a:ext cx="19137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284" name="Google Shape;284;g3ce8288da02_0_4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3ce8288da02_0_4"/>
          <p:cNvSpPr/>
          <p:nvPr/>
        </p:nvSpPr>
        <p:spPr>
          <a:xfrm>
            <a:off x="10278256" y="-32"/>
            <a:ext cx="19137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3ce8288da02_0_4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ce8288da02_0_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Co s sebou na tábor?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3ce8288da02_0_4"/>
          <p:cNvSpPr txBox="1"/>
          <p:nvPr>
            <p:ph idx="2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 u="sng">
                <a:latin typeface="Arial"/>
                <a:ea typeface="Arial"/>
                <a:cs typeface="Arial"/>
                <a:sym typeface="Arial"/>
              </a:rPr>
              <a:t>Seznam věcí v příloze k dokumentaci</a:t>
            </a:r>
            <a:endParaRPr sz="3200" u="sng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Pevné odolné boty – pohorky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Dostatečně teplý spacák (teploty se blíží nule)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Matraci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70×200 cm (např. molitan) - vlastní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Ešus, příbory (+ náhradní!)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Do stanu kapsář (hodí se na odložení věcí)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Dostatek spodního prádla, ponožek a triček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93" name="Google Shape;293;p17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7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17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Co s sebou na tábor?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Vše důkladně a odolně 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podepsat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!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=	především ešusy, příbory, také oblečení, ručníky a osobní věci (nožíky, deníčky apod.)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b="1"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03" name="Google Shape;303;p16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87" cy="881736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ráva, exteriér, osoba, malé&#10;&#10;Popis byl vytvořen automaticky" id="305" name="Google Shape;305;p16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7671" l="0" r="0" t="76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6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12" name="Google Shape;312;p18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87" cy="8817364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Obsah obrázku exteriér, strom, tráva, doprava&#10;&#10;Popis byl vytvořen automaticky" id="315" name="Google Shape;315;p18"/>
          <p:cNvPicPr preferRelativeResize="0"/>
          <p:nvPr/>
        </p:nvPicPr>
        <p:blipFill rotWithShape="1">
          <a:blip r:embed="rId5">
            <a:alphaModFix/>
          </a:blip>
          <a:srcRect b="7647" l="0" r="0" t="764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8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8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22" name="Google Shape;322;p19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9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9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19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Cena tábora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9"/>
          <p:cNvSpPr txBox="1"/>
          <p:nvPr>
            <p:ph idx="2" type="body"/>
          </p:nvPr>
        </p:nvSpPr>
        <p:spPr>
          <a:xfrm>
            <a:off x="838200" y="1825625"/>
            <a:ext cx="10515600" cy="45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-213359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3 týdny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=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4 900 Kč, 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2 týdny 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= 3 900 Kč,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1 týden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 = 2 500 Kč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13359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1587"/>
              <a:buFont typeface="Arial"/>
              <a:buChar char="•"/>
            </a:pPr>
            <a:r>
              <a:rPr lang="cs-CZ" sz="315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140">
                <a:latin typeface="Arial"/>
                <a:ea typeface="Arial"/>
                <a:cs typeface="Arial"/>
                <a:sym typeface="Arial"/>
              </a:rPr>
              <a:t>Úhrada táborového poplatku se řeší skrz vygenerovanou zprávu, která Vám dorazí během dubna na email</a:t>
            </a:r>
            <a:endParaRPr sz="1843">
              <a:latin typeface="Arial"/>
              <a:ea typeface="Arial"/>
              <a:cs typeface="Arial"/>
              <a:sym typeface="Arial"/>
            </a:endParaRPr>
          </a:p>
          <a:p>
            <a:pPr indent="-210661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cs-CZ" sz="3150">
                <a:latin typeface="Arial"/>
                <a:ea typeface="Arial"/>
                <a:cs typeface="Arial"/>
                <a:sym typeface="Arial"/>
              </a:rPr>
              <a:t> Z</a:t>
            </a:r>
            <a:r>
              <a:rPr lang="cs-CZ" sz="3150">
                <a:latin typeface="Arial"/>
                <a:ea typeface="Arial"/>
                <a:cs typeface="Arial"/>
                <a:sym typeface="Arial"/>
              </a:rPr>
              <a:t>aplacení nejpozději </a:t>
            </a:r>
            <a:r>
              <a:rPr b="1" lang="cs-CZ" sz="3150">
                <a:latin typeface="Arial"/>
                <a:ea typeface="Arial"/>
                <a:cs typeface="Arial"/>
                <a:sym typeface="Arial"/>
              </a:rPr>
              <a:t>1. května 2026</a:t>
            </a:r>
            <a:endParaRPr b="1" sz="3150">
              <a:latin typeface="Arial"/>
              <a:ea typeface="Arial"/>
              <a:cs typeface="Arial"/>
              <a:sym typeface="Arial"/>
            </a:endParaRPr>
          </a:p>
          <a:p>
            <a:pPr indent="-210661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98437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Lze požádat o příspěvek od zaměstnavatele</a:t>
            </a:r>
            <a:r>
              <a:rPr lang="cs-CZ"/>
              <a:t> 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(FKSP) či od zdravotní pojišťovny. Řešit včas, více info v pokynech k táboru.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333" name="Google Shape;333;p2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20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Dokumentace k táboru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0"/>
          <p:cNvSpPr txBox="1"/>
          <p:nvPr>
            <p:ph idx="2" type="body"/>
          </p:nvPr>
        </p:nvSpPr>
        <p:spPr>
          <a:xfrm>
            <a:off x="838200" y="1825625"/>
            <a:ext cx="10888200" cy="47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Co nejdřív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38608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vyplnit formulář o délce pobytu vašeho dítěte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Do 15. 4. 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38608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Přihláška k táboru (bude poslána elektronicky)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38608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Zdravotní dotazník (elektronicky součástí přihlášky)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Do 1. 6.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38608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Potvrzení od lékaře o zdravotní způsobilosti k účasti na zotavovací akci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38608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Kopie kartičky pojištěnce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Dovézt na tábor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38608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Prohlášení o bezinfekčnosti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5625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vše ke stažení na webu: </a:t>
            </a:r>
            <a:r>
              <a:rPr lang="cs-CZ" sz="3200" u="sng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www.trinactka.com/tabor-syrov</a:t>
            </a:r>
            <a:r>
              <a:rPr lang="cs-CZ" sz="3200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solidFill>
                <a:srgbClr val="5B0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343" name="Google Shape;343;p22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2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22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Kontakty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22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a táboře budeme na příjmu na telefonu, v případě nutnosti kontaktujte nejdříve: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1. vedoucího oddílu, který vede Vaše dítě (Rolf/Brey)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2. vedoucího tábora (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Wabun - 603 997 337)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3. zdravotníka či další vedení, na něž máte číslo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52" name="Google Shape;352;p23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23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Kontakty (viz střediskové webovky)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3"/>
          <p:cNvSpPr txBox="1"/>
          <p:nvPr>
            <p:ph idx="2" type="body"/>
          </p:nvPr>
        </p:nvSpPr>
        <p:spPr>
          <a:xfrm>
            <a:off x="762000" y="15393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Vedoucí za oddíly: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Fénix:	David Buček – Rolf (730 680 813)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	</a:t>
            </a:r>
            <a:r>
              <a:rPr lang="cs-CZ" sz="2400">
                <a:latin typeface="Arial"/>
                <a:ea typeface="Arial"/>
                <a:cs typeface="Arial"/>
                <a:sym typeface="Arial"/>
              </a:rPr>
              <a:t>Šimon Rozmarin – Brey (776 715 277)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skauti:	Jan Kouřil – Šewon (602 962 273)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2400">
                <a:latin typeface="Arial"/>
                <a:ea typeface="Arial"/>
                <a:cs typeface="Arial"/>
                <a:sym typeface="Arial"/>
              </a:rPr>
              <a:t>Martin Fasora – Raymond (606 910 832)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vlčata:	Ondřej Kašpárek – Volpi (776 563 671)							</a:t>
            </a:r>
            <a:r>
              <a:rPr lang="cs-CZ" sz="2400">
                <a:latin typeface="Arial"/>
                <a:ea typeface="Arial"/>
                <a:cs typeface="Arial"/>
                <a:sym typeface="Arial"/>
              </a:rPr>
              <a:t>Jaromír Doležel (730 413 879)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Vedoucí tábora:	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Vít Burian – Wabun (603 997 337)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457200" lvl="0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cs-CZ" sz="2400">
                <a:latin typeface="Arial"/>
                <a:ea typeface="Arial"/>
                <a:cs typeface="Arial"/>
                <a:sym typeface="Arial"/>
              </a:rPr>
              <a:t>Bronislav Špaňhel – Chicko (721 971 533)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62" name="Google Shape;362;p24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4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24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24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Kontakty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24"/>
          <p:cNvSpPr txBox="1"/>
          <p:nvPr>
            <p:ph idx="2" type="body"/>
          </p:nvPr>
        </p:nvSpPr>
        <p:spPr>
          <a:xfrm>
            <a:off x="838200" y="1825625"/>
            <a:ext cx="9349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Adresa tábora: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1" lang="cs-CZ" sz="3200">
                <a:latin typeface="Arial"/>
                <a:ea typeface="Arial"/>
                <a:cs typeface="Arial"/>
                <a:sym typeface="Arial"/>
              </a:rPr>
              <a:t>skaut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1" lang="cs-CZ" sz="3200">
                <a:latin typeface="Arial"/>
                <a:ea typeface="Arial"/>
                <a:cs typeface="Arial"/>
                <a:sym typeface="Arial"/>
              </a:rPr>
              <a:t>Jan Novák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Skautský tábor střediska Hiawatha z Brna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Pošta Senožaty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394 56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19" name="Google Shape;119;p3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3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82259" y="-190825"/>
            <a:ext cx="12855925" cy="9982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skupina, hřiště, dav&#10;&#10;Popis byl vytvořen automaticky" id="123" name="Google Shape;12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8212" y="3429011"/>
            <a:ext cx="4821936" cy="321068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Charakter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"/>
          <p:cNvSpPr txBox="1"/>
          <p:nvPr>
            <p:ph idx="2" type="body"/>
          </p:nvPr>
        </p:nvSpPr>
        <p:spPr>
          <a:xfrm>
            <a:off x="854750" y="16908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Tábor o cca 70 dětech + vedení (oddíly z Bosonoh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a chlapecké z Lužánek)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 údolí potoka na malé loučce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strom, osoba, exteriér, dav&#10;&#10;Popis byl vytvořen automaticky" id="126" name="Google Shape;126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1876" y="3429011"/>
            <a:ext cx="4821936" cy="3210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1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373" name="Google Shape;373;p21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1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p21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Důležité termíny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1"/>
          <p:cNvSpPr txBox="1"/>
          <p:nvPr>
            <p:ph idx="2" type="body"/>
          </p:nvPr>
        </p:nvSpPr>
        <p:spPr>
          <a:xfrm>
            <a:off x="838200" y="1580476"/>
            <a:ext cx="10515600" cy="45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15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. 4.		odevzdání přihlášky na tábor + zdrav. dotazník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1. 5. 		zaplacení poplatku tábora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1. 6.	 	odevzdání zdravotní dokumentace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3. 7. 		</a:t>
            </a:r>
            <a:r>
              <a:rPr lang="cs-CZ" sz="3000">
                <a:latin typeface="Arial"/>
                <a:ea typeface="Arial"/>
                <a:cs typeface="Arial"/>
                <a:sym typeface="Arial"/>
              </a:rPr>
              <a:t>odvoz zavazadel a vybavení</a:t>
            </a:r>
            <a:r>
              <a:rPr lang="cs-CZ" sz="2600"/>
              <a:t>, </a:t>
            </a:r>
            <a:r>
              <a:rPr lang="cs-CZ" sz="3000">
                <a:latin typeface="Arial"/>
                <a:ea typeface="Arial"/>
                <a:cs typeface="Arial"/>
                <a:sym typeface="Arial"/>
              </a:rPr>
              <a:t>začátek stavěcí čety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6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. 7.		</a:t>
            </a:r>
            <a:r>
              <a:rPr lang="cs-CZ" sz="2900">
                <a:latin typeface="Arial"/>
                <a:ea typeface="Arial"/>
                <a:cs typeface="Arial"/>
                <a:sym typeface="Arial"/>
              </a:rPr>
              <a:t>začátek tábora pro starší + s sebou bezinfekčnost!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00"/>
              <a:buFont typeface="Roboto"/>
              <a:buChar char="•"/>
            </a:pPr>
            <a:r>
              <a:rPr lang="cs-CZ" sz="29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11</a:t>
            </a:r>
            <a:r>
              <a:rPr lang="cs-CZ" sz="3200">
                <a:latin typeface="Arial"/>
                <a:ea typeface="Arial"/>
                <a:cs typeface="Arial"/>
                <a:sym typeface="Arial"/>
              </a:rPr>
              <a:t>. 7.		</a:t>
            </a:r>
            <a:r>
              <a:rPr lang="cs-CZ" sz="2900">
                <a:latin typeface="Arial"/>
                <a:ea typeface="Arial"/>
                <a:cs typeface="Arial"/>
                <a:sym typeface="Arial"/>
              </a:rPr>
              <a:t>začátek tábora pro mladší + s sebou bezinfekčnost!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-1905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9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23. 7. 	začátek bourací čety</a:t>
            </a:r>
            <a:endParaRPr sz="29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 25. 7.		návrat z tábora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6753424" y="6235700"/>
            <a:ext cx="4230300" cy="2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vše lze nalézt taktéž na stránkách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384" name="Google Shape;384;p4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4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40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0"/>
          <p:cNvSpPr txBox="1"/>
          <p:nvPr>
            <p:ph type="title"/>
          </p:nvPr>
        </p:nvSpPr>
        <p:spPr>
          <a:xfrm>
            <a:off x="7742700" y="5302875"/>
            <a:ext cx="4565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Dotazy?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31" name="Google Shape;131;p4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4" title="images.png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-258400" y="-310100"/>
            <a:ext cx="12855925" cy="790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Charakter tábora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Mladší (VL+SV+MED):	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podsadové stany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Starší (SKI+SKY): 			</a:t>
            </a:r>
            <a:r>
              <a:rPr b="1" lang="cs-CZ" sz="3200">
                <a:latin typeface="Arial"/>
                <a:ea typeface="Arial"/>
                <a:cs typeface="Arial"/>
                <a:sym typeface="Arial"/>
              </a:rPr>
              <a:t>tee-pee</a:t>
            </a:r>
            <a:endParaRPr b="1"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Kuchyně: 			kamna, vařič, plné vybavení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Jídelna: 				krytá u kuchyně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Koupání: 			teplá sprcha + potok, umývárna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3198525" y="6273225"/>
            <a:ext cx="7991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cs-CZ" sz="3200">
                <a:solidFill>
                  <a:schemeClr val="dk1"/>
                </a:solidFill>
              </a:rPr>
              <a:t>elektřina pouze z malých solárních panelů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42" name="Google Shape;142;gd3501fc7f6_1_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gd3501fc7f6_1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cs-CZ" sz="4800">
                <a:latin typeface="Roboto"/>
                <a:ea typeface="Roboto"/>
                <a:cs typeface="Roboto"/>
                <a:sym typeface="Roboto"/>
              </a:rPr>
              <a:t>Charakter tábora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4" name="Google Shape;144;gd3501fc7f6_1_0"/>
          <p:cNvPicPr preferRelativeResize="0"/>
          <p:nvPr/>
        </p:nvPicPr>
        <p:blipFill rotWithShape="1">
          <a:blip r:embed="rId5">
            <a:alphaModFix/>
          </a:blip>
          <a:srcRect b="11707" l="0" r="0" t="-1"/>
          <a:stretch/>
        </p:blipFill>
        <p:spPr>
          <a:xfrm>
            <a:off x="-19150" y="-276013"/>
            <a:ext cx="12211150" cy="71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d3501fc7f6_1_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d3501fc7f6_1_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51" name="Google Shape;151;gd3501fc7f6_1_6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d3501fc7f6_1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gd3501fc7f6_1_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54" name="Google Shape;154;gd3501fc7f6_1_6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d3501fc7f6_1_6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gd3501fc7f6_1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7841" y="-25"/>
            <a:ext cx="1024932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61" name="Google Shape;161;p5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lidé, stůl&#10;&#10;Popis byl vytvořen automaticky" id="162" name="Google Shape;162;p5"/>
          <p:cNvPicPr preferRelativeResize="0"/>
          <p:nvPr/>
        </p:nvPicPr>
        <p:blipFill rotWithShape="1">
          <a:blip r:embed="rId5">
            <a:alphaModFix/>
          </a:blip>
          <a:srcRect b="0" l="-705" r="18215" t="0"/>
          <a:stretch/>
        </p:blipFill>
        <p:spPr>
          <a:xfrm>
            <a:off x="3696000" y="0"/>
            <a:ext cx="84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5"/>
          <p:cNvSpPr/>
          <p:nvPr/>
        </p:nvSpPr>
        <p:spPr>
          <a:xfrm>
            <a:off x="0" y="0"/>
            <a:ext cx="76327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57000">
                <a:srgbClr val="F5F7FC"/>
              </a:gs>
              <a:gs pos="99000">
                <a:srgbClr val="A9BEE4">
                  <a:alpha val="0"/>
                </a:srgbClr>
              </a:gs>
              <a:gs pos="100000">
                <a:srgbClr val="A9BEE4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Jídlo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5"/>
          <p:cNvSpPr txBox="1"/>
          <p:nvPr>
            <p:ph idx="2" type="body"/>
          </p:nvPr>
        </p:nvSpPr>
        <p:spPr>
          <a:xfrm>
            <a:off x="429725" y="1690700"/>
            <a:ext cx="4510200" cy="49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snídaně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svačina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oběd (+polední klid)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svačina</a:t>
            </a:r>
            <a:endParaRPr/>
          </a:p>
          <a:p>
            <a:pPr indent="-4318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večeře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Děti se pravidelně střídají s pomocí 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 kuchyni 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71" name="Google Shape;171;p8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8"/>
          <p:cNvPicPr preferRelativeResize="0"/>
          <p:nvPr/>
        </p:nvPicPr>
        <p:blipFill rotWithShape="1">
          <a:blip r:embed="rId5">
            <a:alphaModFix/>
          </a:blip>
          <a:srcRect b="37363" l="0" r="0" t="11992"/>
          <a:stretch/>
        </p:blipFill>
        <p:spPr>
          <a:xfrm>
            <a:off x="0" y="2929691"/>
            <a:ext cx="12192000" cy="392830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8"/>
          <p:cNvSpPr/>
          <p:nvPr/>
        </p:nvSpPr>
        <p:spPr>
          <a:xfrm>
            <a:off x="0" y="0"/>
            <a:ext cx="12192000" cy="3928309"/>
          </a:xfrm>
          <a:prstGeom prst="rect">
            <a:avLst/>
          </a:prstGeom>
          <a:gradFill>
            <a:gsLst>
              <a:gs pos="0">
                <a:srgbClr val="F5F7FC"/>
              </a:gs>
              <a:gs pos="73000">
                <a:srgbClr val="F5F7FC"/>
              </a:gs>
              <a:gs pos="83000">
                <a:srgbClr val="FFFFFF">
                  <a:alpha val="64705"/>
                </a:srgbClr>
              </a:gs>
              <a:gs pos="100000">
                <a:srgbClr val="C5D3ED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Lokalita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8"/>
          <p:cNvSpPr txBox="1"/>
          <p:nvPr>
            <p:ph idx="2" type="body"/>
          </p:nvPr>
        </p:nvSpPr>
        <p:spPr>
          <a:xfrm>
            <a:off x="838200" y="1492505"/>
            <a:ext cx="105156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Char char="•"/>
            </a:pPr>
            <a:r>
              <a:rPr lang="cs-CZ" sz="2900">
                <a:latin typeface="Arial"/>
                <a:ea typeface="Arial"/>
                <a:cs typeface="Arial"/>
                <a:sym typeface="Arial"/>
              </a:rPr>
              <a:t>Mezi o</a:t>
            </a:r>
            <a:r>
              <a:rPr lang="cs-CZ" sz="2900">
                <a:latin typeface="Arial"/>
                <a:ea typeface="Arial"/>
                <a:cs typeface="Arial"/>
                <a:sym typeface="Arial"/>
              </a:rPr>
              <a:t>bcemi </a:t>
            </a:r>
            <a:r>
              <a:rPr b="1" lang="cs-CZ" sz="2900">
                <a:latin typeface="Arial"/>
                <a:ea typeface="Arial"/>
                <a:cs typeface="Arial"/>
                <a:sym typeface="Arial"/>
              </a:rPr>
              <a:t>Syrov</a:t>
            </a:r>
            <a:r>
              <a:rPr lang="cs-CZ" sz="2900">
                <a:latin typeface="Arial"/>
                <a:ea typeface="Arial"/>
                <a:cs typeface="Arial"/>
                <a:sym typeface="Arial"/>
              </a:rPr>
              <a:t> a Senožaty u Martinického potoka</a:t>
            </a:r>
            <a:endParaRPr sz="2500"/>
          </a:p>
          <a:p>
            <a:pPr indent="-4127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900"/>
              <a:buFont typeface="Arial"/>
              <a:buChar char="•"/>
            </a:pPr>
            <a:r>
              <a:rPr lang="cs-CZ" sz="2900">
                <a:latin typeface="Arial"/>
                <a:ea typeface="Arial"/>
                <a:cs typeface="Arial"/>
                <a:sym typeface="Arial"/>
              </a:rPr>
              <a:t>Necelých 15 km od </a:t>
            </a:r>
            <a:r>
              <a:rPr lang="cs-CZ" sz="2900">
                <a:latin typeface="Arial"/>
                <a:ea typeface="Arial"/>
                <a:cs typeface="Arial"/>
                <a:sym typeface="Arial"/>
              </a:rPr>
              <a:t>Humpolce, Pelhřimova nebo v. n. Švihov</a:t>
            </a:r>
            <a:endParaRPr sz="2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d3501fc7f6_0_0"/>
          <p:cNvPicPr preferRelativeResize="0"/>
          <p:nvPr/>
        </p:nvPicPr>
        <p:blipFill rotWithShape="1">
          <a:blip r:embed="rId4">
            <a:alphaModFix/>
          </a:blip>
          <a:srcRect b="-737" l="0" r="0" t="7060"/>
          <a:stretch/>
        </p:blipFill>
        <p:spPr>
          <a:xfrm>
            <a:off x="2921876" y="0"/>
            <a:ext cx="9270124" cy="6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d3501fc7f6_0_0"/>
          <p:cNvSpPr/>
          <p:nvPr/>
        </p:nvSpPr>
        <p:spPr>
          <a:xfrm>
            <a:off x="0" y="0"/>
            <a:ext cx="5496910" cy="6911999"/>
          </a:xfrm>
          <a:prstGeom prst="rect">
            <a:avLst/>
          </a:prstGeom>
          <a:gradFill>
            <a:gsLst>
              <a:gs pos="0">
                <a:srgbClr val="F5F7FC"/>
              </a:gs>
              <a:gs pos="59000">
                <a:srgbClr val="F5F7FC"/>
              </a:gs>
              <a:gs pos="100000">
                <a:srgbClr val="C5D3ED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d3501fc7f6_0_0"/>
          <p:cNvSpPr txBox="1"/>
          <p:nvPr>
            <p:ph type="title"/>
          </p:nvPr>
        </p:nvSpPr>
        <p:spPr>
          <a:xfrm>
            <a:off x="892525" y="368733"/>
            <a:ext cx="3333486" cy="1574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Lokalita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2020-03-12T14:30:50Z</dcterms:created>
  <dc:creator>Bronislav Špaňhel</dc:creator>
</cp:coreProperties>
</file>