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5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</p:sldIdLst>
  <p:sldSz cy="6858000" cx="12192000"/>
  <p:notesSz cx="6858000" cy="9144000"/>
  <p:embeddedFontLst>
    <p:embeddedFont>
      <p:font typeface="Roboto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r:id="rId46" roundtripDataSignature="AMtx7mi44xv95v23TNK+ktpQTadtfo4No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font" Target="fonts/Roboto-regular.fntdata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font" Target="fonts/Roboto-italic.fntdata"/><Relationship Id="rId21" Type="http://schemas.openxmlformats.org/officeDocument/2006/relationships/slide" Target="slides/slide15.xml"/><Relationship Id="rId43" Type="http://schemas.openxmlformats.org/officeDocument/2006/relationships/font" Target="fonts/Roboto-bold.fntdata"/><Relationship Id="rId24" Type="http://schemas.openxmlformats.org/officeDocument/2006/relationships/slide" Target="slides/slide18.xml"/><Relationship Id="rId46" Type="http://customschemas.google.com/relationships/presentationmetadata" Target="metadata"/><Relationship Id="rId23" Type="http://schemas.openxmlformats.org/officeDocument/2006/relationships/slide" Target="slides/slide17.xml"/><Relationship Id="rId45" Type="http://schemas.openxmlformats.org/officeDocument/2006/relationships/font" Target="fonts/Roboto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4" name="Google Shape;94;p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d3501fc7f6_1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8" name="Google Shape;178;gd3501fc7f6_1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8" name="Google Shape;188;p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8" name="Google Shape;198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8" name="Google Shape;208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7" name="Google Shape;217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26" name="Google Shape;226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d3501fc7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5" name="Google Shape;235;gd3501fc7f6_0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2" name="Google Shape;242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1" name="Google Shape;251;p2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cdf3be12f1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cdf3be12f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7" name="Google Shape;107;p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8" name="Google Shape;268;p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77" name="Google Shape;277;p1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cf8484742e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cf8484742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94" name="Google Shape;294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3" name="Google Shape;303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3cdf3be12f1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3cdf3be12f1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0" name="Google Shape;320;p1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9" name="Google Shape;329;p1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cf8484742e_0_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cf8484742e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47" name="Google Shape;347;p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16" name="Google Shape;116;p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6" name="Google Shape;356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65" name="Google Shape;365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5" name="Google Shape;375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84" name="Google Shape;384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93" name="Google Shape;393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402" name="Google Shape;402;p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d42637d00f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7" name="Google Shape;127;gd42637d00f_0_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d3501fc7f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4" name="Google Shape;134;gd3501fc7f6_0_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cdf3be12f1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cdf3be12f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1" name="Google Shape;151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0" name="Google Shape;16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d3501fc7f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9" name="Google Shape;169;gd3501fc7f6_1_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ázek s titulkem" type="picTx">
  <p:cSld name="PICTURE_WITH_CAPTION_TEXT"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7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7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6" name="Google Shape;76;p37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7" name="Google Shape;77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svislý text" type="vertTx">
  <p:cSld name="VERTICAL_TEXT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8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3" name="Google Shape;83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4" name="Google Shape;84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vislý nadpis a text" type="vertTitleAndTx">
  <p:cSld name="VERTICAL_TITLE_AND_VERTICAL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9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39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va obsahy" type="twoObj">
  <p:cSld name="TWO_OBJECT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3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7" name="Google Shape;27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Úvodní snímek" type="title">
  <p:cSld name="TITL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8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8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3" name="Google Shape;33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dpis a obsah" type="obj">
  <p:cSld name="OBJEC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áhlaví oddílu" type="secHead">
  <p:cSld name="SECTION_HEADER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2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2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5" name="Google Shape;4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ovnání" type="twoTxTwoObj">
  <p:cSld name="TWO_OBJECTS_WITH_TEX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3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3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1" name="Google Shape;51;p33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2" name="Google Shape;52;p33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33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Jenom nadpis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rázdný" type="blank">
  <p:cSld name="BLANK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sah s titulkem" type="objTx">
  <p:cSld name="OBJECT_WITH_CAPTION_TEXT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9" name="Google Shape;69;p3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0" name="Google Shape;70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2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Google Shape;19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0" name="Google Shape;20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1" name="Google Shape;21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2" name="Google Shape;22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jpg"/><Relationship Id="rId4" Type="http://schemas.openxmlformats.org/officeDocument/2006/relationships/image" Target="../media/image18.png"/><Relationship Id="rId5" Type="http://schemas.openxmlformats.org/officeDocument/2006/relationships/image" Target="../media/image1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jpg"/><Relationship Id="rId4" Type="http://schemas.openxmlformats.org/officeDocument/2006/relationships/image" Target="../media/image18.png"/><Relationship Id="rId5" Type="http://schemas.openxmlformats.org/officeDocument/2006/relationships/image" Target="../media/image2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jpg"/><Relationship Id="rId4" Type="http://schemas.openxmlformats.org/officeDocument/2006/relationships/image" Target="../media/image18.png"/><Relationship Id="rId5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Relationship Id="rId4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jpg"/><Relationship Id="rId4" Type="http://schemas.openxmlformats.org/officeDocument/2006/relationships/image" Target="../media/image18.png"/><Relationship Id="rId5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jpg"/><Relationship Id="rId4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jpg"/><Relationship Id="rId4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jpg"/><Relationship Id="rId4" Type="http://schemas.openxmlformats.org/officeDocument/2006/relationships/image" Target="../media/image16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1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jpg"/><Relationship Id="rId4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jpg"/><Relationship Id="rId4" Type="http://schemas.openxmlformats.org/officeDocument/2006/relationships/image" Target="../media/image18.png"/><Relationship Id="rId5" Type="http://schemas.openxmlformats.org/officeDocument/2006/relationships/image" Target="../media/image1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jpg"/><Relationship Id="rId4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jpg"/><Relationship Id="rId4" Type="http://schemas.openxmlformats.org/officeDocument/2006/relationships/image" Target="../media/image18.png"/><Relationship Id="rId5" Type="http://schemas.openxmlformats.org/officeDocument/2006/relationships/image" Target="../media/image1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jpg"/><Relationship Id="rId4" Type="http://schemas.openxmlformats.org/officeDocument/2006/relationships/image" Target="../media/image1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.jpg"/><Relationship Id="rId4" Type="http://schemas.openxmlformats.org/officeDocument/2006/relationships/image" Target="../media/image18.png"/><Relationship Id="rId5" Type="http://schemas.openxmlformats.org/officeDocument/2006/relationships/image" Target="../media/image2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.jpg"/><Relationship Id="rId4" Type="http://schemas.openxmlformats.org/officeDocument/2006/relationships/image" Target="../media/image1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18.png"/><Relationship Id="rId5" Type="http://schemas.openxmlformats.org/officeDocument/2006/relationships/image" Target="../media/image2.jpg"/><Relationship Id="rId6" Type="http://schemas.openxmlformats.org/officeDocument/2006/relationships/image" Target="../media/image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.jpg"/><Relationship Id="rId4" Type="http://schemas.openxmlformats.org/officeDocument/2006/relationships/image" Target="../media/image18.png"/><Relationship Id="rId5" Type="http://schemas.openxmlformats.org/officeDocument/2006/relationships/hyperlink" Target="http://www.trinactka.com/tabor-syrov" TargetMode="Externa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.jpg"/><Relationship Id="rId4" Type="http://schemas.openxmlformats.org/officeDocument/2006/relationships/image" Target="../media/image1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.jpg"/><Relationship Id="rId4" Type="http://schemas.openxmlformats.org/officeDocument/2006/relationships/image" Target="../media/image1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.jpg"/><Relationship Id="rId4" Type="http://schemas.openxmlformats.org/officeDocument/2006/relationships/image" Target="../media/image1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jpg"/><Relationship Id="rId4" Type="http://schemas.openxmlformats.org/officeDocument/2006/relationships/image" Target="../media/image1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.jpg"/><Relationship Id="rId4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Relationship Id="rId4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jpg"/><Relationship Id="rId4" Type="http://schemas.openxmlformats.org/officeDocument/2006/relationships/image" Target="../media/image18.png"/><Relationship Id="rId5" Type="http://schemas.openxmlformats.org/officeDocument/2006/relationships/image" Target="../media/image1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18.png"/><Relationship Id="rId5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sah obrázku tráva, osoba, exteriér, strom&#10;&#10;Popis byl vytvořen automaticky" id="97" name="Google Shape;97;p1"/>
          <p:cNvPicPr preferRelativeResize="0"/>
          <p:nvPr/>
        </p:nvPicPr>
        <p:blipFill rotWithShape="1">
          <a:blip r:embed="rId3">
            <a:alphaModFix/>
          </a:blip>
          <a:srcRect b="0" l="0" r="12614" t="0"/>
          <a:stretch/>
        </p:blipFill>
        <p:spPr>
          <a:xfrm>
            <a:off x="3206825" y="0"/>
            <a:ext cx="9000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"/>
          <p:cNvSpPr/>
          <p:nvPr/>
        </p:nvSpPr>
        <p:spPr>
          <a:xfrm>
            <a:off x="220257" y="0"/>
            <a:ext cx="9339206" cy="68580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33000">
                <a:srgbClr val="000000">
                  <a:alpha val="63137"/>
                </a:srgbClr>
              </a:gs>
              <a:gs pos="58000">
                <a:schemeClr val="dk1"/>
              </a:gs>
              <a:gs pos="100000">
                <a:schemeClr val="dk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"/>
          <p:cNvSpPr txBox="1"/>
          <p:nvPr>
            <p:ph type="ctrTitle"/>
          </p:nvPr>
        </p:nvSpPr>
        <p:spPr>
          <a:xfrm>
            <a:off x="477979" y="771988"/>
            <a:ext cx="5759536" cy="32041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Arial"/>
              <a:buNone/>
            </a:pPr>
            <a:r>
              <a:rPr lang="cs-CZ">
                <a:latin typeface="Arial"/>
                <a:ea typeface="Arial"/>
                <a:cs typeface="Arial"/>
                <a:sym typeface="Arial"/>
              </a:rPr>
              <a:t>Tábor Syrov</a:t>
            </a:r>
            <a:br>
              <a:rPr lang="cs-CZ">
                <a:latin typeface="Arial"/>
                <a:ea typeface="Arial"/>
                <a:cs typeface="Arial"/>
                <a:sym typeface="Arial"/>
              </a:rPr>
            </a:br>
            <a:r>
              <a:rPr lang="cs-CZ">
                <a:latin typeface="Arial"/>
                <a:ea typeface="Arial"/>
                <a:cs typeface="Arial"/>
                <a:sym typeface="Arial"/>
              </a:rPr>
              <a:t>2026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"/>
          <p:cNvSpPr txBox="1"/>
          <p:nvPr>
            <p:ph idx="1" type="subTitle"/>
          </p:nvPr>
        </p:nvSpPr>
        <p:spPr>
          <a:xfrm>
            <a:off x="477980" y="4872922"/>
            <a:ext cx="4023359" cy="12081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t/>
            </a:r>
            <a:endParaRPr sz="2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" name="Google Shape;102;p1"/>
          <p:cNvSpPr/>
          <p:nvPr/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103;p1"/>
          <p:cNvSpPr/>
          <p:nvPr/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"/>
          <p:cNvSpPr/>
          <p:nvPr/>
        </p:nvSpPr>
        <p:spPr>
          <a:xfrm>
            <a:off x="10293169" y="0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180" name="Google Shape;180;gd3501fc7f6_1_6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656" y="-979682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gd3501fc7f6_1_6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Obsah obrázku týpí, obloha, budova, exteriér&#10;&#10;Popis byl vytvořen automaticky" id="182" name="Google Shape;182;gd3501fc7f6_1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18929" y="0"/>
            <a:ext cx="455414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gd3501fc7f6_1_6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sp>
        <p:nvSpPr>
          <p:cNvPr id="184" name="Google Shape;184;gd3501fc7f6_1_6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gd3501fc7f6_1_6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Charakter tábora</a:t>
            </a:r>
            <a:endParaRPr sz="31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vsedě, přenosný počítač&#10;&#10;Popis byl vytvořen automaticky" id="191" name="Google Shape;191;p4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4"/>
          <p:cNvSpPr txBox="1"/>
          <p:nvPr>
            <p:ph idx="2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Mladší (VL+FNX+MED):	podsadové stany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Starší (SKI+FNX): 		týpí (tee-pee či teepee)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5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Kuchyně: 			kamna, vařič, plné vybavení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Jídelna: 				krytá u kuchyně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Koupání: 				sprcha + potok, umývárna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4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4"/>
          <p:cNvSpPr/>
          <p:nvPr/>
        </p:nvSpPr>
        <p:spPr>
          <a:xfrm>
            <a:off x="5388430" y="6273225"/>
            <a:ext cx="7563482" cy="58473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cs-CZ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 tábor je bez elektřiny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" name="Google Shape;195;p4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200" name="Google Shape;200;p5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osoba, interiér, lidé, stůl&#10;&#10;Popis byl vytvořen automaticky" id="201" name="Google Shape;201;p5"/>
          <p:cNvPicPr preferRelativeResize="0"/>
          <p:nvPr/>
        </p:nvPicPr>
        <p:blipFill rotWithShape="1">
          <a:blip r:embed="rId5">
            <a:alphaModFix/>
          </a:blip>
          <a:srcRect b="0" l="-704" r="18215" t="0"/>
          <a:stretch/>
        </p:blipFill>
        <p:spPr>
          <a:xfrm>
            <a:off x="3696000" y="0"/>
            <a:ext cx="8496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5"/>
          <p:cNvSpPr/>
          <p:nvPr/>
        </p:nvSpPr>
        <p:spPr>
          <a:xfrm>
            <a:off x="0" y="0"/>
            <a:ext cx="7632700" cy="6858000"/>
          </a:xfrm>
          <a:prstGeom prst="rect">
            <a:avLst/>
          </a:prstGeom>
          <a:gradFill>
            <a:gsLst>
              <a:gs pos="0">
                <a:srgbClr val="F5F7FC"/>
              </a:gs>
              <a:gs pos="57000">
                <a:srgbClr val="F5F7FC"/>
              </a:gs>
              <a:gs pos="99000">
                <a:srgbClr val="A9BEE4">
                  <a:alpha val="0"/>
                </a:srgbClr>
              </a:gs>
              <a:gs pos="100000">
                <a:srgbClr val="A9BEE4">
                  <a:alpha val="0"/>
                </a:srgbClr>
              </a:gs>
            </a:gsLst>
            <a:lin ang="21593999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Charakter tábora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5"/>
          <p:cNvSpPr txBox="1"/>
          <p:nvPr>
            <p:ph idx="2" type="body"/>
          </p:nvPr>
        </p:nvSpPr>
        <p:spPr>
          <a:xfrm>
            <a:off x="429725" y="227955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Jídlo:  	snídaně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		svačina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		oběd (+polední klid)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		svačina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		večeře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5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210" name="Google Shape;210;p6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656" y="-979682"/>
            <a:ext cx="8364687" cy="881736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t/>
            </a:r>
            <a:endParaRPr b="1" sz="4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osoba, muž, okno, žena&#10;&#10;Popis byl vytvořen automaticky" id="212" name="Google Shape;212;p6"/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-207" l="0" r="0" t="12270"/>
          <a:stretch/>
        </p:blipFill>
        <p:spPr>
          <a:xfrm>
            <a:off x="-96001" y="-72000"/>
            <a:ext cx="12384000" cy="723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6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6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219" name="Google Shape;219;p7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S čím nám můžete pomoci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7"/>
          <p:cNvSpPr txBox="1"/>
          <p:nvPr>
            <p:ph idx="2" type="body"/>
          </p:nvPr>
        </p:nvSpPr>
        <p:spPr>
          <a:xfrm>
            <a:off x="838200" y="2358500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Stavba tábora:		(3. 7. –  5. 7. 2026)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Bourání tábora		(24. – 25. 7. 2026)		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2" name="Google Shape;222;p7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7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228" name="Google Shape;228;p8"/>
          <p:cNvPicPr preferRelativeResize="0"/>
          <p:nvPr/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656" y="-979682"/>
            <a:ext cx="8364600" cy="881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5">
            <a:alphaModFix/>
          </a:blip>
          <a:srcRect b="37363" l="0" r="0" t="11992"/>
          <a:stretch/>
        </p:blipFill>
        <p:spPr>
          <a:xfrm>
            <a:off x="0" y="2929691"/>
            <a:ext cx="12192000" cy="3928309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8"/>
          <p:cNvSpPr/>
          <p:nvPr/>
        </p:nvSpPr>
        <p:spPr>
          <a:xfrm>
            <a:off x="0" y="0"/>
            <a:ext cx="12192000" cy="3928309"/>
          </a:xfrm>
          <a:prstGeom prst="rect">
            <a:avLst/>
          </a:prstGeom>
          <a:gradFill>
            <a:gsLst>
              <a:gs pos="0">
                <a:srgbClr val="F5F7FC"/>
              </a:gs>
              <a:gs pos="73000">
                <a:srgbClr val="F5F7FC"/>
              </a:gs>
              <a:gs pos="83000">
                <a:srgbClr val="FFFFFF">
                  <a:alpha val="64705"/>
                </a:srgbClr>
              </a:gs>
              <a:gs pos="100000">
                <a:srgbClr val="C5D3ED">
                  <a:alpha val="0"/>
                </a:srgbClr>
              </a:gs>
            </a:gsLst>
            <a:lin ang="5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Lokalita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8"/>
          <p:cNvSpPr txBox="1"/>
          <p:nvPr>
            <p:ph idx="2" type="body"/>
          </p:nvPr>
        </p:nvSpPr>
        <p:spPr>
          <a:xfrm>
            <a:off x="838200" y="1611775"/>
            <a:ext cx="10515600" cy="1549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Obec Syrov, Českomoravská vrchovina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poblíž Senožaty, Humpolec (Pelhřimov)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d3501fc7f6_0_0"/>
          <p:cNvPicPr preferRelativeResize="0"/>
          <p:nvPr/>
        </p:nvPicPr>
        <p:blipFill rotWithShape="1">
          <a:blip r:embed="rId4">
            <a:alphaModFix/>
          </a:blip>
          <a:srcRect b="-736" l="0" r="0" t="7060"/>
          <a:stretch/>
        </p:blipFill>
        <p:spPr>
          <a:xfrm>
            <a:off x="2921876" y="0"/>
            <a:ext cx="9270124" cy="6912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d3501fc7f6_0_0"/>
          <p:cNvSpPr/>
          <p:nvPr/>
        </p:nvSpPr>
        <p:spPr>
          <a:xfrm>
            <a:off x="0" y="0"/>
            <a:ext cx="5496910" cy="6911999"/>
          </a:xfrm>
          <a:prstGeom prst="rect">
            <a:avLst/>
          </a:prstGeom>
          <a:gradFill>
            <a:gsLst>
              <a:gs pos="0">
                <a:srgbClr val="F5F7FC"/>
              </a:gs>
              <a:gs pos="58999">
                <a:srgbClr val="F5F7FC"/>
              </a:gs>
              <a:gs pos="100000">
                <a:srgbClr val="C5D3ED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gd3501fc7f6_0_0"/>
          <p:cNvSpPr txBox="1"/>
          <p:nvPr>
            <p:ph type="title"/>
          </p:nvPr>
        </p:nvSpPr>
        <p:spPr>
          <a:xfrm>
            <a:off x="892525" y="368733"/>
            <a:ext cx="3333486" cy="157455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Lokalita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244" name="Google Shape;244;p10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Průběh tábora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p10"/>
          <p:cNvSpPr txBox="1"/>
          <p:nvPr>
            <p:ph idx="2" type="body"/>
          </p:nvPr>
        </p:nvSpPr>
        <p:spPr>
          <a:xfrm>
            <a:off x="838200" y="1690688"/>
            <a:ext cx="10515600" cy="50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Char char="•"/>
            </a:pPr>
            <a:r>
              <a:rPr lang="cs-CZ" sz="2400">
                <a:latin typeface="Arial"/>
                <a:ea typeface="Arial"/>
                <a:cs typeface="Arial"/>
                <a:sym typeface="Arial"/>
              </a:rPr>
              <a:t>odevzdání všech dokumentů a peněz ve stanovené termíny (viz důležité termíny na web. stránkách či později v prezentaci)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2400">
              <a:latin typeface="Roboto"/>
              <a:ea typeface="Roboto"/>
              <a:cs typeface="Roboto"/>
              <a:sym typeface="Roboto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Char char="•"/>
            </a:pPr>
            <a:r>
              <a:rPr lang="cs-CZ">
                <a:latin typeface="Arial"/>
                <a:ea typeface="Arial"/>
                <a:cs typeface="Arial"/>
                <a:sym typeface="Arial"/>
              </a:rPr>
              <a:t>pá 3. 7. 	…….. 	odvoz velkých zavazadel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</a:pPr>
            <a:r>
              <a:rPr lang="cs-CZ">
                <a:latin typeface="Arial"/>
                <a:ea typeface="Arial"/>
                <a:cs typeface="Arial"/>
                <a:sym typeface="Arial"/>
              </a:rPr>
              <a:t>		…….. 	odjezd starších členů na stavěčku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</a:pPr>
            <a:r>
              <a:rPr lang="cs-CZ">
                <a:latin typeface="Arial"/>
                <a:ea typeface="Arial"/>
                <a:cs typeface="Arial"/>
                <a:sym typeface="Arial"/>
              </a:rPr>
              <a:t>		…….. 	začátek stavěcí čety tábora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Char char="•"/>
            </a:pPr>
            <a:r>
              <a:rPr lang="cs-CZ">
                <a:latin typeface="Arial"/>
                <a:ea typeface="Arial"/>
                <a:cs typeface="Arial"/>
                <a:sym typeface="Arial"/>
              </a:rPr>
              <a:t>po 6. 7.	…….. 	odjezd na tábor po vlastní ose či hromadně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</a:pPr>
            <a:r>
              <a:rPr lang="cs-CZ">
                <a:latin typeface="Arial"/>
                <a:ea typeface="Arial"/>
                <a:cs typeface="Arial"/>
                <a:sym typeface="Arial"/>
              </a:rPr>
              <a:t>		……..	oficiální začátek tábora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Char char="•"/>
            </a:pPr>
            <a:r>
              <a:rPr lang="cs-CZ">
                <a:latin typeface="Arial"/>
                <a:ea typeface="Arial"/>
                <a:cs typeface="Arial"/>
                <a:sym typeface="Arial"/>
              </a:rPr>
              <a:t>so 25. 7.	…….. 	návrat účastníků z tábora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0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p10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t/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25"/>
          <p:cNvSpPr txBox="1"/>
          <p:nvPr>
            <p:ph idx="2" type="body"/>
          </p:nvPr>
        </p:nvSpPr>
        <p:spPr>
          <a:xfrm>
            <a:off x="838200" y="1825624"/>
            <a:ext cx="10515600" cy="5032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635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tráva, exteriér, obloha, lavice&#10;&#10;Popis byl vytvořen automaticky" id="255" name="Google Shape;255;p25"/>
          <p:cNvPicPr preferRelativeResize="0"/>
          <p:nvPr/>
        </p:nvPicPr>
        <p:blipFill rotWithShape="1">
          <a:blip r:embed="rId4">
            <a:alphaModFix/>
          </a:blip>
          <a:srcRect b="7647" l="0" r="0" t="7647"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5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25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3cdf3be12f1_0_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3cdf3be12f1_0_7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g3cdf3be12f1_0_7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g3cdf3be12f1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30025"/>
            <a:ext cx="12192001" cy="811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109" name="Google Shape;109;p2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656" y="-979682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2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Termín letního tábora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2"/>
          <p:cNvSpPr txBox="1"/>
          <p:nvPr>
            <p:ph idx="2" type="body"/>
          </p:nvPr>
        </p:nvSpPr>
        <p:spPr>
          <a:xfrm>
            <a:off x="877675" y="2210375"/>
            <a:ext cx="10515600" cy="41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Stavěcí četa: 			3. – 5. červenec 2026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indent="-25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Začátek tábora: 		6. červenec 2026</a:t>
            </a:r>
            <a:endParaRPr/>
          </a:p>
          <a:p>
            <a:pPr indent="-25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Konec tábora: 			25. července 2026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10278344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270" name="Google Shape;270;p13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Návrat z tábora (25. 7.)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13"/>
          <p:cNvSpPr txBox="1"/>
          <p:nvPr>
            <p:ph idx="2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Návrat zavazadel i dětí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Odjezd: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14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	a) pro děti si můžete přijet, pomoct s balením 	    	  tábora, odvézt si je i zavazadla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13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	b) odvoz dětí i jejich zavazadel zajistíme auty sami 	  (návrat ve večerních hodinách</a:t>
            </a:r>
            <a:r>
              <a:rPr lang="cs-CZ" sz="3200">
                <a:solidFill>
                  <a:srgbClr val="3D4B5F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13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13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279" name="Google Shape;279;p14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656" y="-979682"/>
            <a:ext cx="8364687" cy="8817364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t/>
            </a:r>
            <a:endParaRPr b="1" sz="4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tráva, exteriér, osoba, pole&#10;&#10;Popis byl vytvořen automaticky" id="281" name="Google Shape;281;p14"/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7283" l="616" r="0" t="858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14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4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cf8484742e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3cf8484742e_0_0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g3cf8484742e_0_0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g3cf8484742e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1768"/>
            <a:ext cx="12192000" cy="8125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Co s sebou na tábor?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15"/>
          <p:cNvSpPr txBox="1"/>
          <p:nvPr>
            <p:ph idx="2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Seznam věcí v příloze k dokumentaci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Pevné odolné boty – pohorky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Dostatečně teplý spacák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Matraci 70×200 cm (např. molitan) - vlastní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Ešus, příbory (+ náhradní!)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Do stanu kapsář (hodí se na odložení věcí)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Dostatek spodního prádla, ponožek a triček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Obsah obrázku vsedě, přenosný počítač&#10;&#10;Popis byl vytvořen automaticky" id="298" name="Google Shape;298;p15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15"/>
          <p:cNvSpPr/>
          <p:nvPr/>
        </p:nvSpPr>
        <p:spPr>
          <a:xfrm>
            <a:off x="0" y="-7"/>
            <a:ext cx="1913700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15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305" name="Google Shape;305;p16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656" y="-979682"/>
            <a:ext cx="8364687" cy="8817364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t/>
            </a:r>
            <a:endParaRPr b="1" sz="4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tráva, exteriér, osoba, malé&#10;&#10;Popis byl vytvořen automaticky" id="307" name="Google Shape;307;p16"/>
          <p:cNvPicPr preferRelativeResize="0"/>
          <p:nvPr>
            <p:ph idx="2" type="body"/>
          </p:nvPr>
        </p:nvPicPr>
        <p:blipFill rotWithShape="1">
          <a:blip r:embed="rId5">
            <a:alphaModFix/>
          </a:blip>
          <a:srcRect b="7671" l="0" r="0" t="767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6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16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cdf3be12f1_0_14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g3cdf3be12f1_0_14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g3cdf3be12f1_0_14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7" name="Google Shape;317;g3cdf3be12f1_0_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9625" y="-630025"/>
            <a:ext cx="12192001" cy="811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Co s sebou na tábor?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vsedě, přenosný počítač&#10;&#10;Popis byl vytvořen automaticky" id="323" name="Google Shape;323;p17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17"/>
          <p:cNvSpPr txBox="1"/>
          <p:nvPr>
            <p:ph idx="2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Vše důkladně a odolně podepsat!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5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=	především ešusy, příbory, také oblečení a osobní  	věci (nožíky, atp.)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b="1" sz="4000"/>
          </a:p>
        </p:txBody>
      </p:sp>
      <p:sp>
        <p:nvSpPr>
          <p:cNvPr id="325" name="Google Shape;325;p17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17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331" name="Google Shape;331;p18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656" y="-979682"/>
            <a:ext cx="8364687" cy="8817364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</a:pPr>
            <a:r>
              <a:t/>
            </a:r>
            <a:endParaRPr b="1"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1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/>
          </a:p>
        </p:txBody>
      </p:sp>
      <p:pic>
        <p:nvPicPr>
          <p:cNvPr descr="Obsah obrázku exteriér, strom, tráva, doprava&#10;&#10;Popis byl vytvořen automaticky" id="334" name="Google Shape;334;p18"/>
          <p:cNvPicPr preferRelativeResize="0"/>
          <p:nvPr/>
        </p:nvPicPr>
        <p:blipFill rotWithShape="1">
          <a:blip r:embed="rId5">
            <a:alphaModFix/>
          </a:blip>
          <a:srcRect b="7647" l="0" r="0" t="7647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18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18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3cf8484742e_0_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3cf8484742e_0_7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3" name="Google Shape;343;g3cf8484742e_0_7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4" name="Google Shape;344;g3cf8484742e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633993"/>
            <a:ext cx="12192000" cy="8125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349" name="Google Shape;349;p19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Cena tábora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19"/>
          <p:cNvSpPr txBox="1"/>
          <p:nvPr>
            <p:ph idx="2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Cena tábora je 4.900 Kč (1T … 2.400,-; 2T … 3.800,-)</a:t>
            </a:r>
            <a:endParaRPr/>
          </a:p>
          <a:p>
            <a:pPr indent="-40639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cs-CZ" sz="2000">
                <a:latin typeface="Arial"/>
                <a:ea typeface="Arial"/>
                <a:cs typeface="Arial"/>
                <a:sym typeface="Arial"/>
              </a:rPr>
              <a:t>    (Úhradu táborového poplatku se řeší skrz vygenerovaný email, který Vám dorazí během dubna do Vaší elektronické poštovní schránky.)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Lze požádat o příspěvek od zaměstnavatele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(FKSP) či od zdravotní pojišťovny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řešit včas, více info v pokynech k táboru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40639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Vše do 15. května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19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19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118" name="Google Shape;118;p3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656" y="-979682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Charakter tábora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/>
          <p:nvPr>
            <p:ph idx="2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Tábor o cca 70 dětech + vedení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V údolí potoka na malé loučce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Obsah obrázku osoba, skupina, hřiště, dav&#10;&#10;Popis byl vytvořen automaticky" id="121" name="Google Shape;121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112" y="3025211"/>
            <a:ext cx="4821936" cy="32106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bsah obrázku strom, osoba, exteriér, dav&#10;&#10;Popis byl vytvořen automaticky" id="122" name="Google Shape;122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31776" y="3025211"/>
            <a:ext cx="4821936" cy="321068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3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358" name="Google Shape;358;p20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Dokumentace k táboru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20"/>
          <p:cNvSpPr txBox="1"/>
          <p:nvPr>
            <p:ph idx="2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Přihláška k táboru (bude poslána elektronicky)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Zdravotní dotazník (bude elektronicky)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Potvrzení o zdravotní způsobilosti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Kopie kartičky pojištěnce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Prohlášení o bezinfekčnosti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vše ke stažení na webu: </a:t>
            </a:r>
            <a:r>
              <a:rPr lang="cs-CZ" sz="3200" u="sng">
                <a:solidFill>
                  <a:srgbClr val="5B0F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www.trinactka.com/tabor-syrov</a:t>
            </a:r>
            <a:r>
              <a:rPr lang="cs-CZ" sz="3200">
                <a:solidFill>
                  <a:srgbClr val="5B0F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3200">
              <a:solidFill>
                <a:srgbClr val="5B0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20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20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367" name="Google Shape;367;p21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Důležité termíny</a:t>
            </a:r>
            <a:endParaRPr sz="4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21"/>
          <p:cNvSpPr txBox="1"/>
          <p:nvPr>
            <p:ph idx="2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15. 4.		odevzdání přihlášky na tábor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		odevzdání zdravotní dokumentace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15. 5. 		zaplacení poplatku tábora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3. 7. 		odvoz zavazadel a vybavení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		začátek stavěcí čety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6. 7.		začátek tábora pro VL a SKI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		+ s sebou bezinfekčnost!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25. 7.		návrat z tábora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21"/>
          <p:cNvSpPr/>
          <p:nvPr/>
        </p:nvSpPr>
        <p:spPr>
          <a:xfrm>
            <a:off x="7620000" y="6311900"/>
            <a:ext cx="3744686" cy="3692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cs-CZ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… taktéž vše lze nalézt na stránkách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21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21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Kontakty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22"/>
          <p:cNvSpPr txBox="1"/>
          <p:nvPr>
            <p:ph idx="2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I na táboře budeme stále na telefonu, proto v případě nutnosti kontaktujte nejdříve: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5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1. vedoucího oddílu, který vede Vaše dítě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2. vedoucího tábora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3. zdravotníka či další, na něž máte číslo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4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Obsah obrázku vsedě, přenosný počítač&#10;&#10;Popis byl vytvořen automaticky" id="379" name="Google Shape;379;p22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22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p22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386" name="Google Shape;386;p23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Kontakty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8" name="Google Shape;388;p23"/>
          <p:cNvSpPr txBox="1"/>
          <p:nvPr>
            <p:ph idx="2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Vedoucí oddílů: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skauti:	Jan Kouřil – Šewon (602 962 273)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457200" lvl="0" marL="1828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cs-CZ" sz="2400">
                <a:latin typeface="Arial"/>
                <a:ea typeface="Arial"/>
                <a:cs typeface="Arial"/>
                <a:sym typeface="Arial"/>
              </a:rPr>
              <a:t>Martin Fasora – Raymond (606 910 832)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vlčata:	Ondřej Kašpárek – Volpi (776 563 671)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		</a:t>
            </a:r>
            <a:r>
              <a:rPr lang="cs-CZ" sz="2400">
                <a:latin typeface="Arial"/>
                <a:ea typeface="Arial"/>
                <a:cs typeface="Arial"/>
                <a:sym typeface="Arial"/>
              </a:rPr>
              <a:t>Jaromír Doležel (730 413 879)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l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Vedoucí tábora: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		Bronislav Špaňhel – Chicko (721 971 533)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		Vít Burian – Wabun (603 997 337)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			</a:t>
            </a:r>
            <a:endParaRPr/>
          </a:p>
        </p:txBody>
      </p:sp>
      <p:sp>
        <p:nvSpPr>
          <p:cNvPr id="389" name="Google Shape;389;p23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23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395" name="Google Shape;395;p24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Kontakty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24"/>
          <p:cNvSpPr txBox="1"/>
          <p:nvPr>
            <p:ph idx="2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Roboto"/>
              <a:buChar char="•"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Adresa tábora: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5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Noto Sans Symbols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i="1" lang="cs-CZ" sz="3200">
                <a:latin typeface="Arial"/>
                <a:ea typeface="Arial"/>
                <a:cs typeface="Arial"/>
                <a:sym typeface="Arial"/>
              </a:rPr>
              <a:t>skaut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i="1" lang="cs-CZ" sz="3200">
                <a:latin typeface="Arial"/>
                <a:ea typeface="Arial"/>
                <a:cs typeface="Arial"/>
                <a:sym typeface="Arial"/>
              </a:rPr>
              <a:t>Franta Poleno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Skautský tábor střediska z Brna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Pošta Senožaty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-228600" lvl="0" marL="228600" rt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394 56</a:t>
            </a:r>
            <a:endParaRPr sz="3200">
              <a:latin typeface="Arial"/>
              <a:ea typeface="Arial"/>
              <a:cs typeface="Arial"/>
              <a:sym typeface="Arial"/>
            </a:endParaRPr>
          </a:p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t/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24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p24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404" name="Google Shape;404;p40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700" y="-979650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cs-CZ" sz="4800">
                <a:latin typeface="Arial"/>
                <a:ea typeface="Arial"/>
                <a:cs typeface="Arial"/>
                <a:sym typeface="Arial"/>
              </a:rPr>
              <a:t>Konec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p40"/>
          <p:cNvSpPr txBox="1"/>
          <p:nvPr>
            <p:ph idx="2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None/>
            </a:pPr>
            <a:r>
              <a:rPr lang="cs-CZ" sz="3200">
                <a:latin typeface="Arial"/>
                <a:ea typeface="Arial"/>
                <a:cs typeface="Arial"/>
                <a:sym typeface="Arial"/>
              </a:rPr>
              <a:t>Dotazy?</a:t>
            </a:r>
            <a:endParaRPr sz="32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40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40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gd42637d00f_0_6"/>
          <p:cNvPicPr preferRelativeResize="0"/>
          <p:nvPr/>
        </p:nvPicPr>
        <p:blipFill rotWithShape="1">
          <a:blip r:embed="rId4">
            <a:alphaModFix/>
          </a:blip>
          <a:srcRect b="-7498" l="0" r="0" t="7499"/>
          <a:stretch/>
        </p:blipFill>
        <p:spPr>
          <a:xfrm>
            <a:off x="0" y="-221837"/>
            <a:ext cx="12191999" cy="7755569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gd42637d00f_0_6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" name="Google Shape;131;gd42637d00f_0_6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136" name="Google Shape;136;gd3501fc7f6_0_19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656" y="-1647591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d3501fc7f6_0_19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1" lang="cs-CZ" sz="4800">
                <a:latin typeface="Roboto"/>
                <a:ea typeface="Roboto"/>
                <a:cs typeface="Roboto"/>
                <a:sym typeface="Roboto"/>
              </a:rPr>
              <a:t>Charakter tábora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descr="Obsah obrázku tráva, strom, exteriér, osoba&#10;&#10;Popis byl vytvořen automaticky" id="138" name="Google Shape;138;gd3501fc7f6_0_19"/>
          <p:cNvPicPr preferRelativeResize="0"/>
          <p:nvPr/>
        </p:nvPicPr>
        <p:blipFill rotWithShape="1">
          <a:blip r:embed="rId5">
            <a:alphaModFix/>
          </a:blip>
          <a:srcRect b="5928" l="226" r="890" t="1053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d3501fc7f6_0_19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d3501fc7f6_0_19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3cdf3be12f1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g3cdf3be12f1_0_0"/>
          <p:cNvSpPr txBox="1"/>
          <p:nvPr>
            <p:ph idx="1" type="body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3cdf3be12f1_0_0"/>
          <p:cNvSpPr txBox="1"/>
          <p:nvPr>
            <p:ph idx="2" type="body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8" name="Google Shape;148;g3cdf3be12f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85650" y="-630012"/>
            <a:ext cx="12192001" cy="81180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54" name="Google Shape;154;p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55" name="Google Shape;155;p9"/>
          <p:cNvPicPr preferRelativeResize="0"/>
          <p:nvPr/>
        </p:nvPicPr>
        <p:blipFill rotWithShape="1">
          <a:blip r:embed="rId3">
            <a:alphaModFix/>
          </a:blip>
          <a:srcRect b="7761" l="0" r="0" t="776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9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9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163" name="Google Shape;163;p1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406400" lvl="0" marL="45720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  <p:pic>
        <p:nvPicPr>
          <p:cNvPr id="164" name="Google Shape;164;p12"/>
          <p:cNvPicPr preferRelativeResize="0"/>
          <p:nvPr/>
        </p:nvPicPr>
        <p:blipFill rotWithShape="1">
          <a:blip r:embed="rId3">
            <a:alphaModFix/>
          </a:blip>
          <a:srcRect b="7761" l="0" r="0" t="776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2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2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3">
            <a:alphaModFix amt="58000"/>
          </a:blip>
          <a:tile algn="tl" flip="none" tx="0" sx="100000" ty="0" sy="100000"/>
        </a:blipFill>
      </p:bgPr>
    </p:bg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Obsah obrázku vsedě, přenosný počítač&#10;&#10;Popis byl vytvořen automaticky" id="171" name="Google Shape;171;gd3501fc7f6_1_0"/>
          <p:cNvPicPr preferRelativeResize="0"/>
          <p:nvPr>
            <p:ph idx="1" type="body"/>
          </p:nvPr>
        </p:nvPicPr>
        <p:blipFill rotWithShape="1">
          <a:blip r:embed="rId4">
            <a:alphaModFix amt="50000"/>
          </a:blip>
          <a:srcRect b="0" l="0" r="0" t="0"/>
          <a:stretch/>
        </p:blipFill>
        <p:spPr>
          <a:xfrm>
            <a:off x="1913656" y="-979682"/>
            <a:ext cx="8364600" cy="88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gd3501fc7f6_1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b="1" lang="cs-CZ" sz="4800">
                <a:latin typeface="Roboto"/>
                <a:ea typeface="Roboto"/>
                <a:cs typeface="Roboto"/>
                <a:sym typeface="Roboto"/>
              </a:rPr>
              <a:t>Charakter tábora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73" name="Google Shape;173;gd3501fc7f6_1_0"/>
          <p:cNvPicPr preferRelativeResize="0"/>
          <p:nvPr/>
        </p:nvPicPr>
        <p:blipFill rotWithShape="1">
          <a:blip r:embed="rId5">
            <a:alphaModFix/>
          </a:blip>
          <a:srcRect b="11707" l="0" r="0" t="-1"/>
          <a:stretch/>
        </p:blipFill>
        <p:spPr>
          <a:xfrm>
            <a:off x="-19150" y="-276013"/>
            <a:ext cx="12211150" cy="7164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gd3501fc7f6_1_0"/>
          <p:cNvSpPr/>
          <p:nvPr/>
        </p:nvSpPr>
        <p:spPr>
          <a:xfrm>
            <a:off x="0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gd3501fc7f6_1_0"/>
          <p:cNvSpPr/>
          <p:nvPr/>
        </p:nvSpPr>
        <p:spPr>
          <a:xfrm>
            <a:off x="10278256" y="-32"/>
            <a:ext cx="1913656" cy="6858000"/>
          </a:xfrm>
          <a:prstGeom prst="rect">
            <a:avLst/>
          </a:prstGeom>
          <a:gradFill>
            <a:gsLst>
              <a:gs pos="0">
                <a:schemeClr val="dk1"/>
              </a:gs>
              <a:gs pos="9000">
                <a:schemeClr val="dk1"/>
              </a:gs>
              <a:gs pos="100000">
                <a:srgbClr val="000000">
                  <a:alpha val="0"/>
                </a:srgbClr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2020-03-12T14:30:50Z</dcterms:created>
  <dc:creator>Bronislav Špaňhel</dc:creator>
</cp:coreProperties>
</file>